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57" r:id="rId3"/>
    <p:sldId id="258" r:id="rId4"/>
    <p:sldId id="259" r:id="rId5"/>
    <p:sldId id="284" r:id="rId6"/>
    <p:sldId id="261" r:id="rId7"/>
    <p:sldId id="271" r:id="rId8"/>
    <p:sldId id="280" r:id="rId9"/>
    <p:sldId id="262" r:id="rId10"/>
    <p:sldId id="272" r:id="rId11"/>
    <p:sldId id="273" r:id="rId12"/>
    <p:sldId id="264" r:id="rId13"/>
    <p:sldId id="282" r:id="rId14"/>
    <p:sldId id="286" r:id="rId15"/>
    <p:sldId id="266" r:id="rId16"/>
    <p:sldId id="274" r:id="rId17"/>
    <p:sldId id="283" r:id="rId18"/>
    <p:sldId id="275" r:id="rId19"/>
    <p:sldId id="276" r:id="rId20"/>
    <p:sldId id="277" r:id="rId21"/>
    <p:sldId id="267" r:id="rId22"/>
    <p:sldId id="278" r:id="rId23"/>
    <p:sldId id="285" r:id="rId24"/>
    <p:sldId id="279" r:id="rId25"/>
    <p:sldId id="270"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autoAdjust="0"/>
    <p:restoredTop sz="94689" autoAdjust="0"/>
  </p:normalViewPr>
  <p:slideViewPr>
    <p:cSldViewPr snapToGrid="0" snapToObjects="1">
      <p:cViewPr>
        <p:scale>
          <a:sx n="94" d="100"/>
          <a:sy n="94" d="100"/>
        </p:scale>
        <p:origin x="-882" y="-48"/>
      </p:cViewPr>
      <p:guideLst>
        <p:guide orient="horz" pos="2160"/>
        <p:guide pos="2880"/>
      </p:guideLst>
    </p:cSldViewPr>
  </p:slideViewPr>
  <p:outlineViewPr>
    <p:cViewPr>
      <p:scale>
        <a:sx n="33" d="100"/>
        <a:sy n="33" d="100"/>
      </p:scale>
      <p:origin x="0" y="578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FCAA630-AE4A-3546-BDAE-002FA9DEEE64}" type="datetimeFigureOut">
              <a:rPr lang="en-GB" smtClean="0"/>
              <a:pPr/>
              <a:t>03/05/2017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3FDC74-1DF7-6B4F-B90E-02A77BA373FD}" type="slidenum">
              <a:rPr lang="en-GB" smtClean="0"/>
              <a:pPr/>
              <a:t>‹#›</a:t>
            </a:fld>
            <a:endParaRPr lang="en-GB"/>
          </a:p>
        </p:txBody>
      </p:sp>
    </p:spTree>
    <p:extLst>
      <p:ext uri="{BB962C8B-B14F-4D97-AF65-F5344CB8AC3E}">
        <p14:creationId xmlns:p14="http://schemas.microsoft.com/office/powerpoint/2010/main" val="232613763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in Chatham, Medway is the largest single hospital in Kent with 720 beds and</a:t>
            </a:r>
            <a:r>
              <a:rPr lang="en-US" baseline="0" dirty="0" smtClean="0"/>
              <a:t> </a:t>
            </a:r>
            <a:r>
              <a:rPr lang="en-US" dirty="0" smtClean="0"/>
              <a:t>with</a:t>
            </a:r>
            <a:r>
              <a:rPr lang="en-US" baseline="0" dirty="0" smtClean="0"/>
              <a:t> an annual turn over of £215 million. We have 500,000 patient contacts each year, and </a:t>
            </a:r>
          </a:p>
          <a:p>
            <a:r>
              <a:rPr lang="en-US" baseline="0" dirty="0" smtClean="0"/>
              <a:t>26% of our patients are obese, 21% of children are in low income households, 22 % smoke,  and we have a 1 year les than average life expectancy (the patients, who knows about the staff)</a:t>
            </a:r>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2</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single most important</a:t>
            </a:r>
            <a:r>
              <a:rPr lang="en-US" baseline="0" dirty="0" smtClean="0"/>
              <a:t> changes has been the heightened awareness of all members of the </a:t>
            </a:r>
            <a:r>
              <a:rPr lang="en-US" baseline="0" dirty="0" err="1" smtClean="0"/>
              <a:t>multidiscipliary</a:t>
            </a:r>
            <a:r>
              <a:rPr lang="en-US" baseline="0" dirty="0" smtClean="0"/>
              <a:t> team of the importance of high quality care for </a:t>
            </a:r>
            <a:r>
              <a:rPr lang="en-US" baseline="0" dirty="0" err="1" smtClean="0"/>
              <a:t>laparotomies</a:t>
            </a:r>
            <a:r>
              <a:rPr lang="en-US" baseline="0" dirty="0" smtClean="0"/>
              <a:t>. This has helped enforce a new attitude towards the care of these patients because high performance is starting to be the accepted normal </a:t>
            </a:r>
            <a:r>
              <a:rPr lang="en-US" baseline="0" dirty="0" err="1" smtClean="0"/>
              <a:t>behaviour</a:t>
            </a:r>
            <a:r>
              <a:rPr lang="en-US" baseline="0" dirty="0" smtClean="0"/>
              <a:t> at Medway rather than the notorious ‘Medway Way’ of old. We hope to keep </a:t>
            </a:r>
            <a:r>
              <a:rPr lang="en-US" baseline="0" dirty="0" err="1" smtClean="0"/>
              <a:t>reinfocing</a:t>
            </a:r>
            <a:r>
              <a:rPr lang="en-US" baseline="0" dirty="0" smtClean="0"/>
              <a:t> this further by continuing raising awareness, continuing education, continuing working hard to keep the team engaged. Our mortality slipped from 9% to 10% in January and this has been an important tool after seeing so much improvement previously in motivating everyone to keep working at the project. </a:t>
            </a:r>
            <a:endParaRPr lang="en-US" dirty="0" smtClean="0"/>
          </a:p>
          <a:p>
            <a:endParaRPr lang="en-GB"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16</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important now is that our data is current and relevant. Yearly reports to benchmark ourselves</a:t>
            </a:r>
            <a:r>
              <a:rPr lang="en-US" baseline="0" dirty="0" smtClean="0"/>
              <a:t> against other Hospitals can be useful, but waiting for a </a:t>
            </a:r>
            <a:r>
              <a:rPr lang="en-US" baseline="0" dirty="0" err="1" smtClean="0"/>
              <a:t>yearl</a:t>
            </a:r>
            <a:r>
              <a:rPr lang="en-US" baseline="0" dirty="0" smtClean="0"/>
              <a:t> report is too long to effect any meaningful change other than a knee jerk reaction. We had two spikes in mortality this year above our expected levels but because our data is </a:t>
            </a:r>
            <a:r>
              <a:rPr lang="en-US" baseline="0" dirty="0" err="1" smtClean="0"/>
              <a:t>contemperanoues</a:t>
            </a:r>
            <a:r>
              <a:rPr lang="en-US" baseline="0" dirty="0" smtClean="0"/>
              <a:t> we knew before any national or local reports and were already acting upon it.</a:t>
            </a:r>
          </a:p>
          <a:p>
            <a:endParaRPr lang="en-US" baseline="0" dirty="0" smtClean="0"/>
          </a:p>
          <a:p>
            <a:r>
              <a:rPr lang="en-US" baseline="0" dirty="0" smtClean="0"/>
              <a:t>Changed M&amp;M reviews, joint presentations</a:t>
            </a:r>
          </a:p>
          <a:p>
            <a:r>
              <a:rPr lang="en-US" baseline="0" dirty="0" smtClean="0"/>
              <a:t>Recognised we have </a:t>
            </a:r>
            <a:r>
              <a:rPr lang="en-US" baseline="0" dirty="0" err="1" smtClean="0"/>
              <a:t>aproblem</a:t>
            </a:r>
            <a:r>
              <a:rPr lang="en-US" baseline="0" dirty="0" smtClean="0"/>
              <a:t> with delaying </a:t>
            </a:r>
            <a:r>
              <a:rPr lang="en-US" baseline="0" dirty="0" err="1" smtClean="0"/>
              <a:t>patietnsbeing</a:t>
            </a:r>
            <a:r>
              <a:rPr lang="en-US" baseline="0" dirty="0" smtClean="0"/>
              <a:t> recognised for needing surgery</a:t>
            </a:r>
          </a:p>
        </p:txBody>
      </p:sp>
      <p:sp>
        <p:nvSpPr>
          <p:cNvPr id="4" name="Slide Number Placeholder 3"/>
          <p:cNvSpPr>
            <a:spLocks noGrp="1"/>
          </p:cNvSpPr>
          <p:nvPr>
            <p:ph type="sldNum" sz="quarter" idx="10"/>
          </p:nvPr>
        </p:nvSpPr>
        <p:spPr/>
        <p:txBody>
          <a:bodyPr/>
          <a:lstStyle/>
          <a:p>
            <a:fld id="{C53FDC74-1DF7-6B4F-B90E-02A77BA373FD}" type="slidenum">
              <a:rPr lang="en-GB" smtClean="0"/>
              <a:pPr/>
              <a:t>17</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938C3C7-1FDA-4802-9D88-251A96E6C079}" type="slidenum">
              <a:rPr lang="en-GB" smtClean="0"/>
              <a:pPr/>
              <a:t>18</a:t>
            </a:fld>
            <a:endParaRPr lang="en-GB"/>
          </a:p>
        </p:txBody>
      </p:sp>
    </p:spTree>
    <p:extLst>
      <p:ext uri="{BB962C8B-B14F-4D97-AF65-F5344CB8AC3E}">
        <p14:creationId xmlns:p14="http://schemas.microsoft.com/office/powerpoint/2010/main" val="3309371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Code</a:t>
            </a:r>
            <a:r>
              <a:rPr lang="en-US" baseline="0" dirty="0" smtClean="0"/>
              <a:t> </a:t>
            </a:r>
            <a:r>
              <a:rPr lang="en-US" baseline="0" dirty="0" err="1" smtClean="0"/>
              <a:t>laparotomy</a:t>
            </a:r>
            <a:r>
              <a:rPr lang="en-US" baseline="0" dirty="0" smtClean="0"/>
              <a:t> stickers</a:t>
            </a:r>
          </a:p>
          <a:p>
            <a:r>
              <a:rPr lang="en-US" baseline="0" dirty="0" smtClean="0"/>
              <a:t>NELA nudges</a:t>
            </a:r>
          </a:p>
          <a:p>
            <a:r>
              <a:rPr lang="en-US" baseline="0" dirty="0" smtClean="0"/>
              <a:t>WHO check list addition stickers</a:t>
            </a:r>
          </a:p>
          <a:p>
            <a:r>
              <a:rPr lang="en-US" baseline="0" dirty="0" smtClean="0"/>
              <a:t>Evolving boarding cards – PDSA cycles</a:t>
            </a:r>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21</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Promotes discussion</a:t>
            </a:r>
          </a:p>
          <a:p>
            <a:r>
              <a:rPr lang="en-US" dirty="0" smtClean="0"/>
              <a:t>Promotes ownership</a:t>
            </a:r>
          </a:p>
          <a:p>
            <a:r>
              <a:rPr lang="en-US" dirty="0" smtClean="0"/>
              <a:t>Pride in work being done</a:t>
            </a:r>
          </a:p>
          <a:p>
            <a:r>
              <a:rPr lang="en-US" dirty="0" smtClean="0"/>
              <a:t>Friendly</a:t>
            </a:r>
            <a:r>
              <a:rPr lang="en-US" baseline="0" dirty="0" smtClean="0"/>
              <a:t> competition and pushing each other to do better for our patients</a:t>
            </a:r>
          </a:p>
          <a:p>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22</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Observed </a:t>
            </a:r>
            <a:r>
              <a:rPr lang="en-US" dirty="0" err="1" smtClean="0"/>
              <a:t>v</a:t>
            </a:r>
            <a:r>
              <a:rPr lang="en-US" dirty="0" smtClean="0"/>
              <a:t> expected year 2 = 62%</a:t>
            </a:r>
          </a:p>
          <a:p>
            <a:r>
              <a:rPr lang="en-US" dirty="0" smtClean="0"/>
              <a:t>Observed </a:t>
            </a:r>
            <a:r>
              <a:rPr lang="en-US" dirty="0" err="1" smtClean="0"/>
              <a:t>v</a:t>
            </a:r>
            <a:r>
              <a:rPr lang="en-US" dirty="0" smtClean="0"/>
              <a:t> expected year 3 = 65%</a:t>
            </a:r>
          </a:p>
          <a:p>
            <a:r>
              <a:rPr lang="en-US" dirty="0" smtClean="0"/>
              <a:t>Added effect of other </a:t>
            </a:r>
            <a:r>
              <a:rPr lang="en-US" dirty="0" err="1" smtClean="0"/>
              <a:t>specialities</a:t>
            </a:r>
            <a:r>
              <a:rPr lang="en-US" baseline="0" dirty="0" smtClean="0"/>
              <a:t> awareness of NELA, </a:t>
            </a:r>
          </a:p>
          <a:p>
            <a:r>
              <a:rPr lang="en-US" baseline="0" dirty="0" smtClean="0"/>
              <a:t>Requests for us to ‘do the same’ for other pathologies and patient groups</a:t>
            </a:r>
          </a:p>
          <a:p>
            <a:r>
              <a:rPr lang="en-US" baseline="0" dirty="0" smtClean="0"/>
              <a:t>Pride in the operating theatres for being recognised which improves Morale – more of a ‘can do’ feel.</a:t>
            </a:r>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23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 intense scrutiny</a:t>
            </a:r>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Problems</a:t>
            </a:r>
            <a:r>
              <a:rPr lang="en-US" baseline="0" dirty="0" smtClean="0"/>
              <a:t> are not unique but required a lot of work to over come.</a:t>
            </a:r>
          </a:p>
          <a:p>
            <a:r>
              <a:rPr lang="en-US" baseline="0" dirty="0" smtClean="0"/>
              <a:t>Established a multidisciplinary ELC steering group consisting of </a:t>
            </a:r>
            <a:r>
              <a:rPr lang="en-US" baseline="0" dirty="0" err="1" smtClean="0"/>
              <a:t>Anaesthetists</a:t>
            </a:r>
            <a:r>
              <a:rPr lang="en-US" baseline="0" dirty="0" smtClean="0"/>
              <a:t>, Surgeons, Critical Care, Nurses and Quality team. </a:t>
            </a:r>
          </a:p>
          <a:p>
            <a:r>
              <a:rPr lang="en-US" baseline="0" dirty="0" smtClean="0"/>
              <a:t>Very importantly in the team are a Lead </a:t>
            </a:r>
            <a:r>
              <a:rPr lang="en-US" baseline="0" dirty="0" err="1" smtClean="0"/>
              <a:t>Anaesthetic</a:t>
            </a:r>
            <a:r>
              <a:rPr lang="en-US" baseline="0" dirty="0" smtClean="0"/>
              <a:t> Registrar, Jamie Mann and Lead Surgical Registrar Clare Hammer who were key to driving many of the changes that have been successfully implemented. They were crucial in developing strategies that were fit for purpose at the Junior Doctor level and this developed a key communication channel. </a:t>
            </a:r>
          </a:p>
          <a:p>
            <a:r>
              <a:rPr lang="en-US" baseline="0" dirty="0" smtClean="0"/>
              <a:t>Their first task was to ensure that when we asked any junior surgeon/</a:t>
            </a:r>
            <a:r>
              <a:rPr lang="en-US" baseline="0" dirty="0" err="1" smtClean="0"/>
              <a:t>anaesthetist</a:t>
            </a:r>
            <a:r>
              <a:rPr lang="en-US" baseline="0" dirty="0" smtClean="0"/>
              <a:t> ‘what is NELA/ELC they would know the answer!’</a:t>
            </a:r>
          </a:p>
          <a:p>
            <a:endParaRPr lang="en-US" baseline="0" dirty="0" smtClean="0"/>
          </a:p>
          <a:p>
            <a:r>
              <a:rPr lang="en-US" baseline="0" dirty="0" smtClean="0"/>
              <a:t>Once the juniors were on board, many of the quality improvement tools were self perpetuating and the added bonus of coffee &amp; muffins for the leading Team at completing the NELA data has had astonishing effects.</a:t>
            </a:r>
          </a:p>
          <a:p>
            <a:r>
              <a:rPr lang="en-US" baseline="0" dirty="0" smtClean="0"/>
              <a:t>This was important because our NELA data </a:t>
            </a:r>
            <a:r>
              <a:rPr lang="en-US" baseline="0" dirty="0" err="1" smtClean="0"/>
              <a:t>colelction</a:t>
            </a:r>
            <a:r>
              <a:rPr lang="en-US" baseline="0" dirty="0" smtClean="0"/>
              <a:t> had been sporadic over the previous year meaning that it was difficult to make any conclusions in a monthly fashion as to progress. Now our NELA data is regularly and more reliably </a:t>
            </a:r>
            <a:r>
              <a:rPr lang="en-US" baseline="0" dirty="0" err="1" smtClean="0"/>
              <a:t>compelted</a:t>
            </a:r>
            <a:r>
              <a:rPr lang="en-US" baseline="0" dirty="0" smtClean="0"/>
              <a:t> allowing us to provide monthly </a:t>
            </a:r>
            <a:r>
              <a:rPr lang="en-US" baseline="0" dirty="0" err="1" smtClean="0"/>
              <a:t>infographics</a:t>
            </a:r>
            <a:r>
              <a:rPr lang="en-US" baseline="0" dirty="0" smtClean="0"/>
              <a:t> and updates to all Surgeons and </a:t>
            </a:r>
            <a:r>
              <a:rPr lang="en-US" baseline="0" dirty="0" err="1" smtClean="0"/>
              <a:t>Anaesthtists</a:t>
            </a:r>
            <a:r>
              <a:rPr lang="en-US" baseline="0" dirty="0" smtClean="0"/>
              <a:t>.</a:t>
            </a:r>
          </a:p>
          <a:p>
            <a:endParaRPr lang="en-US" baseline="0" dirty="0" smtClean="0"/>
          </a:p>
          <a:p>
            <a:r>
              <a:rPr lang="en-US" baseline="0" dirty="0" smtClean="0"/>
              <a:t>Our starting Mortality was not good. It was almost unmentionable. 19%. However our mortality for September – December had improved dramatically to 9% Now the Consultant Surgeons are proud of their work and this has had a knock on effect of engaging and enthusing our consultant surgeons even further so they are motivated to keep delivering good care. They are proud of the fact their patients are receiving such improved care. </a:t>
            </a:r>
          </a:p>
          <a:p>
            <a:r>
              <a:rPr lang="en-US" baseline="0" dirty="0" smtClean="0"/>
              <a:t>They attend 100% of cases from September to December – the </a:t>
            </a:r>
            <a:r>
              <a:rPr lang="en-US" baseline="0" dirty="0" err="1" smtClean="0"/>
              <a:t>Anaesthetists</a:t>
            </a:r>
            <a:r>
              <a:rPr lang="en-US" baseline="0" dirty="0" smtClean="0"/>
              <a:t> have been harder to engage. They are required to attend all </a:t>
            </a:r>
            <a:r>
              <a:rPr lang="en-US" baseline="0" dirty="0" err="1" smtClean="0"/>
              <a:t>Laparotomies</a:t>
            </a:r>
            <a:r>
              <a:rPr lang="en-US" baseline="0" dirty="0" smtClean="0"/>
              <a:t> with P Possum &gt; 5%. We have </a:t>
            </a:r>
            <a:r>
              <a:rPr lang="en-US" baseline="0" dirty="0" err="1" smtClean="0"/>
              <a:t>astaffing</a:t>
            </a:r>
            <a:r>
              <a:rPr lang="en-US" baseline="0" dirty="0" smtClean="0"/>
              <a:t> problem on Monday – Friday on CEPOD and these are often run by staff grades. ON NELA this means that we do not have 100% Consultant Anesthetists attendance. However, we have broken the data down further and found that we only have 70% attendance for </a:t>
            </a:r>
            <a:r>
              <a:rPr lang="en-US" baseline="0" dirty="0" err="1" smtClean="0"/>
              <a:t>laparotmies</a:t>
            </a:r>
            <a:r>
              <a:rPr lang="en-US" baseline="0" dirty="0" smtClean="0"/>
              <a:t> out of hours and at weekends. This data has been used to support business cases for funding for recruitment of new </a:t>
            </a:r>
            <a:r>
              <a:rPr lang="en-US" baseline="0" dirty="0" err="1" smtClean="0"/>
              <a:t>Consultnat</a:t>
            </a:r>
            <a:r>
              <a:rPr lang="en-US" baseline="0" dirty="0" smtClean="0"/>
              <a:t> </a:t>
            </a:r>
            <a:r>
              <a:rPr lang="en-US" baseline="0" dirty="0" err="1" smtClean="0"/>
              <a:t>Anaesthetists</a:t>
            </a:r>
            <a:r>
              <a:rPr lang="en-US" baseline="0" dirty="0" smtClean="0"/>
              <a:t>.</a:t>
            </a:r>
          </a:p>
          <a:p>
            <a:endParaRPr lang="en-US" baseline="0" dirty="0" smtClean="0"/>
          </a:p>
          <a:p>
            <a:r>
              <a:rPr lang="en-US" baseline="0" dirty="0" smtClean="0"/>
              <a:t>Junior Doctors – Similar to the Consultants as they have seen the data </a:t>
            </a:r>
            <a:r>
              <a:rPr lang="en-US" baseline="0" dirty="0" err="1" smtClean="0"/>
              <a:t>infographics</a:t>
            </a:r>
            <a:r>
              <a:rPr lang="en-US" baseline="0" dirty="0" smtClean="0"/>
              <a:t> to demonstrate their performance their competitive type A personalities have been jolted in to action and they have been more proactive at completing boarding passes (no patient can be booked for CEPOD without one) </a:t>
            </a:r>
          </a:p>
          <a:p>
            <a:endParaRPr lang="en-US" baseline="0" dirty="0" smtClean="0"/>
          </a:p>
          <a:p>
            <a:r>
              <a:rPr lang="en-US" baseline="0" dirty="0" smtClean="0"/>
              <a:t>Another Key method of helping improve our performance was engaging the CEPOD nursing staff and team. We recruited to our ELC steering group a keen enthusiastic CEPOD nurse and a night HCA – they have offered ongoing support and reminders about timeliness of operating </a:t>
            </a:r>
            <a:r>
              <a:rPr lang="en-US" baseline="0" dirty="0" err="1" smtClean="0"/>
              <a:t>asap</a:t>
            </a:r>
            <a:r>
              <a:rPr lang="en-US" baseline="0" dirty="0" smtClean="0"/>
              <a:t> on our </a:t>
            </a:r>
            <a:r>
              <a:rPr lang="en-US" baseline="0" dirty="0" err="1" smtClean="0"/>
              <a:t>laparotomies</a:t>
            </a:r>
            <a:r>
              <a:rPr lang="en-US" baseline="0" dirty="0" smtClean="0"/>
              <a:t>, completion of NELA, </a:t>
            </a:r>
            <a:r>
              <a:rPr lang="en-US" baseline="0" dirty="0" err="1" smtClean="0"/>
              <a:t>utilising</a:t>
            </a:r>
            <a:r>
              <a:rPr lang="en-US" baseline="0" dirty="0" smtClean="0"/>
              <a:t> our WHO check list time out (GDT use and NELA patient reminder) and sign out (please complete NELA/this patient is going to HDU/ICU for further management).</a:t>
            </a:r>
          </a:p>
          <a:p>
            <a:endParaRPr lang="en-US" baseline="0" dirty="0" smtClean="0"/>
          </a:p>
          <a:p>
            <a:r>
              <a:rPr lang="en-US" baseline="0" dirty="0" smtClean="0"/>
              <a:t>Nurse </a:t>
            </a:r>
            <a:r>
              <a:rPr lang="en-US" baseline="0" dirty="0" err="1" smtClean="0"/>
              <a:t>awreness</a:t>
            </a:r>
            <a:r>
              <a:rPr lang="en-US" baseline="0" dirty="0" smtClean="0"/>
              <a:t> – part of our team is a Nurse Quality Improvement facilitator. She has produced credit sized info cards for our surgical nurses and is working on methods to engage our surgical nurses further. They will be a key part in advocating rapid assessment, correct work up and recognition of the sick </a:t>
            </a:r>
            <a:r>
              <a:rPr lang="en-US" baseline="0" dirty="0" err="1" smtClean="0"/>
              <a:t>laparotmy</a:t>
            </a:r>
            <a:r>
              <a:rPr lang="en-US" baseline="0" dirty="0" smtClean="0"/>
              <a:t> patient on the ward preoperatively.</a:t>
            </a:r>
          </a:p>
          <a:p>
            <a:endParaRPr lang="en-US" baseline="0"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Problems</a:t>
            </a:r>
            <a:r>
              <a:rPr lang="en-US" baseline="0" dirty="0" smtClean="0"/>
              <a:t> are not unique but required a lot of work to over come.</a:t>
            </a:r>
          </a:p>
          <a:p>
            <a:r>
              <a:rPr lang="en-US" baseline="0" dirty="0" smtClean="0"/>
              <a:t>Established a multidisciplinary ELC steering group consisting of </a:t>
            </a:r>
            <a:r>
              <a:rPr lang="en-US" baseline="0" dirty="0" err="1" smtClean="0"/>
              <a:t>Anaesthetists</a:t>
            </a:r>
            <a:r>
              <a:rPr lang="en-US" baseline="0" dirty="0" smtClean="0"/>
              <a:t>, Surgeons, Critical Care, Nurses and Quality team. </a:t>
            </a:r>
          </a:p>
          <a:p>
            <a:r>
              <a:rPr lang="en-US" baseline="0" dirty="0" smtClean="0"/>
              <a:t>Very importantly in the team are a Lead </a:t>
            </a:r>
            <a:r>
              <a:rPr lang="en-US" baseline="0" dirty="0" err="1" smtClean="0"/>
              <a:t>Anaesthetic</a:t>
            </a:r>
            <a:r>
              <a:rPr lang="en-US" baseline="0" dirty="0" smtClean="0"/>
              <a:t> Registrar, Jamie Mann and Lead Surgical Registrar Clare Hammer who were key to driving many of the changes that have been successfully implemented. They were crucial in developing strategies that were fit for purpose at the Junior Doctor level and this developed a key communication channel. </a:t>
            </a:r>
          </a:p>
          <a:p>
            <a:r>
              <a:rPr lang="en-US" baseline="0" dirty="0" smtClean="0"/>
              <a:t>Their first task was to ensure that when we asked any junior surgeon/</a:t>
            </a:r>
            <a:r>
              <a:rPr lang="en-US" baseline="0" dirty="0" err="1" smtClean="0"/>
              <a:t>anaesthetist</a:t>
            </a:r>
            <a:r>
              <a:rPr lang="en-US" baseline="0" dirty="0" smtClean="0"/>
              <a:t> ‘what is NELA/ELC they would know the answer!’</a:t>
            </a:r>
          </a:p>
          <a:p>
            <a:endParaRPr lang="en-US" baseline="0" dirty="0" smtClean="0"/>
          </a:p>
          <a:p>
            <a:r>
              <a:rPr lang="en-US" baseline="0" dirty="0" smtClean="0"/>
              <a:t>Once the juniors were on board, many of the quality improvement tools were self perpetuating and the added bonus of coffee &amp; muffins for the leading Team at completing the NELA data has had astonishing effects.</a:t>
            </a:r>
          </a:p>
          <a:p>
            <a:r>
              <a:rPr lang="en-US" baseline="0" dirty="0" smtClean="0"/>
              <a:t>This was important because our NELA data </a:t>
            </a:r>
            <a:r>
              <a:rPr lang="en-US" baseline="0" dirty="0" err="1" smtClean="0"/>
              <a:t>colelction</a:t>
            </a:r>
            <a:r>
              <a:rPr lang="en-US" baseline="0" dirty="0" smtClean="0"/>
              <a:t> had been sporadic over the previous year meaning that it was difficult to make any conclusions in a monthly fashion as to progress. Now our NELA data is regularly and more reliably </a:t>
            </a:r>
            <a:r>
              <a:rPr lang="en-US" baseline="0" dirty="0" err="1" smtClean="0"/>
              <a:t>compelted</a:t>
            </a:r>
            <a:r>
              <a:rPr lang="en-US" baseline="0" dirty="0" smtClean="0"/>
              <a:t> allowing us to provide monthly </a:t>
            </a:r>
            <a:r>
              <a:rPr lang="en-US" baseline="0" dirty="0" err="1" smtClean="0"/>
              <a:t>infographics</a:t>
            </a:r>
            <a:r>
              <a:rPr lang="en-US" baseline="0" dirty="0" smtClean="0"/>
              <a:t> and updates to all Surgeons and </a:t>
            </a:r>
            <a:r>
              <a:rPr lang="en-US" baseline="0" dirty="0" err="1" smtClean="0"/>
              <a:t>Anaesthtists</a:t>
            </a:r>
            <a:r>
              <a:rPr lang="en-US" baseline="0" dirty="0" smtClean="0"/>
              <a:t>.</a:t>
            </a:r>
          </a:p>
          <a:p>
            <a:endParaRPr lang="en-US" baseline="0" dirty="0" smtClean="0"/>
          </a:p>
          <a:p>
            <a:r>
              <a:rPr lang="en-US" baseline="0" dirty="0" smtClean="0"/>
              <a:t>Our starting Mortality was not good. It was almost unmentionable. 19%. However our mortality for September – December had improved dramatically to 9% Now the Consultant Surgeons are proud of their work and this has had a knock on effect of engaging and enthusing our consultant surgeons even further so they are motivated to keep delivering good care. They are proud of the fact their patients are receiving such improved care. </a:t>
            </a:r>
          </a:p>
          <a:p>
            <a:r>
              <a:rPr lang="en-US" baseline="0" dirty="0" smtClean="0"/>
              <a:t>They attend 100% of cases from September to December – the </a:t>
            </a:r>
            <a:r>
              <a:rPr lang="en-US" baseline="0" dirty="0" err="1" smtClean="0"/>
              <a:t>Anaesthetists</a:t>
            </a:r>
            <a:r>
              <a:rPr lang="en-US" baseline="0" dirty="0" smtClean="0"/>
              <a:t> have been harder to engage. They are required to attend all </a:t>
            </a:r>
            <a:r>
              <a:rPr lang="en-US" baseline="0" dirty="0" err="1" smtClean="0"/>
              <a:t>Laparotomies</a:t>
            </a:r>
            <a:r>
              <a:rPr lang="en-US" baseline="0" dirty="0" smtClean="0"/>
              <a:t> with P Possum &gt; 5%. We have </a:t>
            </a:r>
            <a:r>
              <a:rPr lang="en-US" baseline="0" dirty="0" err="1" smtClean="0"/>
              <a:t>astaffing</a:t>
            </a:r>
            <a:r>
              <a:rPr lang="en-US" baseline="0" dirty="0" smtClean="0"/>
              <a:t> problem on Monday – Friday on CEPOD and these are often run by staff grades. ON NELA this means that we do not have 100% Consultant Anesthetists attendance. However, we have broken the data down further and found that we only have 70% attendance for </a:t>
            </a:r>
            <a:r>
              <a:rPr lang="en-US" baseline="0" dirty="0" err="1" smtClean="0"/>
              <a:t>laparotmies</a:t>
            </a:r>
            <a:r>
              <a:rPr lang="en-US" baseline="0" dirty="0" smtClean="0"/>
              <a:t> out of hours and at weekends. This data has been used to support business cases for funding for recruitment of new </a:t>
            </a:r>
            <a:r>
              <a:rPr lang="en-US" baseline="0" dirty="0" err="1" smtClean="0"/>
              <a:t>Consultnat</a:t>
            </a:r>
            <a:r>
              <a:rPr lang="en-US" baseline="0" dirty="0" smtClean="0"/>
              <a:t> </a:t>
            </a:r>
            <a:r>
              <a:rPr lang="en-US" baseline="0" dirty="0" err="1" smtClean="0"/>
              <a:t>Anaesthetists</a:t>
            </a:r>
            <a:r>
              <a:rPr lang="en-US" baseline="0" dirty="0" smtClean="0"/>
              <a:t>.</a:t>
            </a:r>
          </a:p>
          <a:p>
            <a:endParaRPr lang="en-US" baseline="0" dirty="0" smtClean="0"/>
          </a:p>
          <a:p>
            <a:r>
              <a:rPr lang="en-US" baseline="0" dirty="0" smtClean="0"/>
              <a:t>Junior Doctors – Similar to the Consultants as they have seen the data </a:t>
            </a:r>
            <a:r>
              <a:rPr lang="en-US" baseline="0" dirty="0" err="1" smtClean="0"/>
              <a:t>infographics</a:t>
            </a:r>
            <a:r>
              <a:rPr lang="en-US" baseline="0" dirty="0" smtClean="0"/>
              <a:t> to demonstrate their performance their competitive type A personalities have been jolted in to action and they have been more proactive at completing boarding passes (no patient can be booked for CEPOD without one) </a:t>
            </a:r>
          </a:p>
          <a:p>
            <a:endParaRPr lang="en-US" baseline="0" dirty="0" smtClean="0"/>
          </a:p>
          <a:p>
            <a:r>
              <a:rPr lang="en-US" baseline="0" dirty="0" smtClean="0"/>
              <a:t>Another Key method of helping improve our performance was engaging the CEPOD nursing staff and team. We recruited to our ELC steering group a keen enthusiastic CEPOD nurse and a night HCA – they have offered ongoing support and reminders about timeliness of operating </a:t>
            </a:r>
            <a:r>
              <a:rPr lang="en-US" baseline="0" dirty="0" err="1" smtClean="0"/>
              <a:t>asap</a:t>
            </a:r>
            <a:r>
              <a:rPr lang="en-US" baseline="0" dirty="0" smtClean="0"/>
              <a:t> on our </a:t>
            </a:r>
            <a:r>
              <a:rPr lang="en-US" baseline="0" dirty="0" err="1" smtClean="0"/>
              <a:t>laparotomies</a:t>
            </a:r>
            <a:r>
              <a:rPr lang="en-US" baseline="0" dirty="0" smtClean="0"/>
              <a:t>, completion of NELA, </a:t>
            </a:r>
            <a:r>
              <a:rPr lang="en-US" baseline="0" dirty="0" err="1" smtClean="0"/>
              <a:t>utilising</a:t>
            </a:r>
            <a:r>
              <a:rPr lang="en-US" baseline="0" dirty="0" smtClean="0"/>
              <a:t> our WHO check list time out (GDT use and NELA patient reminder) and sign out (please complete NELA/this patient is going to HDU/ICU for further management).</a:t>
            </a:r>
          </a:p>
          <a:p>
            <a:endParaRPr lang="en-US" baseline="0" dirty="0" smtClean="0"/>
          </a:p>
          <a:p>
            <a:r>
              <a:rPr lang="en-US" baseline="0" dirty="0" smtClean="0"/>
              <a:t>Nurse </a:t>
            </a:r>
            <a:r>
              <a:rPr lang="en-US" baseline="0" dirty="0" err="1" smtClean="0"/>
              <a:t>awreness</a:t>
            </a:r>
            <a:r>
              <a:rPr lang="en-US" baseline="0" dirty="0" smtClean="0"/>
              <a:t> – part of our team is a Nurse Quality Improvement facilitator. She has produced credit sized info cards for our surgical nurses and is working on methods to engage our surgical nurses further. They will be a key part in advocating rapid assessment, correct work up and recognition of the sick </a:t>
            </a:r>
            <a:r>
              <a:rPr lang="en-US" baseline="0" dirty="0" err="1" smtClean="0"/>
              <a:t>laparotmy</a:t>
            </a:r>
            <a:r>
              <a:rPr lang="en-US" baseline="0" dirty="0" smtClean="0"/>
              <a:t> patient on the ward preoperatively.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9BD07F-51FD-F94C-ADF1-C0331E8E99B0}"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Consultant led</a:t>
            </a:r>
          </a:p>
          <a:p>
            <a:r>
              <a:rPr lang="en-US" dirty="0" smtClean="0"/>
              <a:t>Registrar leads</a:t>
            </a:r>
          </a:p>
          <a:p>
            <a:r>
              <a:rPr lang="en-US" dirty="0" smtClean="0"/>
              <a:t>Clinical audit and effectiveness analysts</a:t>
            </a:r>
          </a:p>
          <a:p>
            <a:r>
              <a:rPr lang="en-US" dirty="0" smtClean="0"/>
              <a:t>Theatre nurses</a:t>
            </a:r>
          </a:p>
          <a:p>
            <a:r>
              <a:rPr lang="en-US" dirty="0" smtClean="0"/>
              <a:t>QI nurses</a:t>
            </a:r>
          </a:p>
          <a:p>
            <a:r>
              <a:rPr lang="en-US" dirty="0" smtClean="0"/>
              <a:t>Radiologists &amp; radiographers</a:t>
            </a:r>
          </a:p>
          <a:p>
            <a:r>
              <a:rPr lang="en-US" dirty="0" smtClean="0"/>
              <a:t>Ward nurses</a:t>
            </a:r>
          </a:p>
          <a:p>
            <a:r>
              <a:rPr lang="en-US" dirty="0" smtClean="0"/>
              <a:t>ED</a:t>
            </a:r>
          </a:p>
          <a:p>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10</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Avoid data for data’s sake</a:t>
            </a:r>
          </a:p>
          <a:p>
            <a:r>
              <a:rPr lang="en-US" dirty="0" smtClean="0"/>
              <a:t>Enable people to deliver the care that they want to be able to deliver</a:t>
            </a:r>
          </a:p>
          <a:p>
            <a:r>
              <a:rPr lang="en-US" dirty="0" smtClean="0"/>
              <a:t>No one comes to work</a:t>
            </a:r>
            <a:r>
              <a:rPr lang="en-US" baseline="0" dirty="0" smtClean="0"/>
              <a:t> to do a bad job but the system fails them and our patients</a:t>
            </a:r>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Deteriorating patient</a:t>
            </a:r>
          </a:p>
          <a:p>
            <a:r>
              <a:rPr lang="en-GB" dirty="0" smtClean="0"/>
              <a:t>Simulation centre</a:t>
            </a:r>
          </a:p>
          <a:p>
            <a:r>
              <a:rPr lang="en-GB" dirty="0" smtClean="0"/>
              <a:t>Sepsis 6</a:t>
            </a:r>
            <a:endParaRPr lang="en-GB"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12</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dirty="0" smtClean="0"/>
              <a:t>Use of an Early Warning Score (EWS) or lactate to identify patients most at risk for deterioration and the delivery of prompt resuscitation for these patients.</a:t>
            </a:r>
          </a:p>
          <a:p>
            <a:pPr lvl="1"/>
            <a:r>
              <a:rPr lang="en-US" dirty="0" smtClean="0"/>
              <a:t>Use of a sepsis screening tool to identify septic patients and treatment with Sepsis Six.</a:t>
            </a:r>
          </a:p>
          <a:p>
            <a:pPr lvl="1"/>
            <a:r>
              <a:rPr lang="en-US" dirty="0" smtClean="0"/>
              <a:t>Definitive surgery within 6 hours of decision to operate for patients </a:t>
            </a:r>
            <a:r>
              <a:rPr lang="en-US" dirty="0" err="1" smtClean="0"/>
              <a:t>categorised</a:t>
            </a:r>
            <a:r>
              <a:rPr lang="en-US" dirty="0" smtClean="0"/>
              <a:t> as Level 1 and 2a in urgency.</a:t>
            </a:r>
          </a:p>
          <a:p>
            <a:pPr lvl="1"/>
            <a:r>
              <a:rPr lang="en-US" dirty="0" smtClean="0"/>
              <a:t>Appropriate dynamic fluid resuscitation and </a:t>
            </a:r>
            <a:r>
              <a:rPr lang="en-US" dirty="0" err="1" smtClean="0"/>
              <a:t>optimisation</a:t>
            </a:r>
            <a:r>
              <a:rPr lang="en-US" dirty="0" smtClean="0"/>
              <a:t> using goal-directed fluid therapy.</a:t>
            </a:r>
          </a:p>
          <a:p>
            <a:pPr lvl="1"/>
            <a:r>
              <a:rPr lang="en-US" dirty="0" smtClean="0"/>
              <a:t>Postoperative critical care (Level 2 or 3) </a:t>
            </a:r>
            <a:r>
              <a:rPr lang="en-US" sz="2480" dirty="0" smtClean="0"/>
              <a:t>for</a:t>
            </a:r>
            <a:r>
              <a:rPr lang="en-US" dirty="0" smtClean="0"/>
              <a:t> all patients.</a:t>
            </a:r>
          </a:p>
          <a:p>
            <a:pPr lvl="1"/>
            <a:r>
              <a:rPr lang="en-US" dirty="0" smtClean="0"/>
              <a:t>Consultant delivered care throughout the </a:t>
            </a:r>
            <a:r>
              <a:rPr lang="en-US" dirty="0" err="1" smtClean="0"/>
              <a:t>perioperative</a:t>
            </a:r>
            <a:r>
              <a:rPr lang="en-US" dirty="0" smtClean="0"/>
              <a:t> journey</a:t>
            </a:r>
          </a:p>
          <a:p>
            <a:endParaRPr lang="en-US"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most recent </a:t>
            </a:r>
            <a:r>
              <a:rPr lang="en-US" dirty="0" err="1" smtClean="0"/>
              <a:t>infographic</a:t>
            </a:r>
            <a:r>
              <a:rPr lang="en-US" dirty="0" smtClean="0"/>
              <a:t> we sent out last week to update</a:t>
            </a:r>
            <a:r>
              <a:rPr lang="en-US" baseline="0" dirty="0" smtClean="0"/>
              <a:t> everyone</a:t>
            </a:r>
          </a:p>
          <a:p>
            <a:r>
              <a:rPr lang="en-US" baseline="0" dirty="0" smtClean="0"/>
              <a:t>Aim is to have a clear presentation of data </a:t>
            </a:r>
            <a:r>
              <a:rPr lang="en-US" baseline="0" dirty="0" err="1" smtClean="0"/>
              <a:t>focussing</a:t>
            </a:r>
            <a:r>
              <a:rPr lang="en-US" baseline="0" dirty="0" smtClean="0"/>
              <a:t> on different topics every month</a:t>
            </a:r>
          </a:p>
          <a:p>
            <a:r>
              <a:rPr lang="en-US" baseline="0" dirty="0" smtClean="0"/>
              <a:t>Prior to the education sessions on GDT we only used it 70% of the time, this is an improvement that is now demonstrated to the </a:t>
            </a:r>
            <a:r>
              <a:rPr lang="en-US" baseline="0" dirty="0" err="1" smtClean="0"/>
              <a:t>anaesthetic</a:t>
            </a:r>
            <a:r>
              <a:rPr lang="en-US" baseline="0" dirty="0" smtClean="0"/>
              <a:t> department that they are pleased with. </a:t>
            </a:r>
          </a:p>
          <a:p>
            <a:r>
              <a:rPr lang="en-US" baseline="0" dirty="0" smtClean="0"/>
              <a:t>The surgeons have slipped slightly from 100% which fuelled much discussion amongst them as to ‘who did not come in and changed our 100% data’ – peer review can be very influential!</a:t>
            </a:r>
          </a:p>
          <a:p>
            <a:endParaRPr lang="en-US" baseline="0" dirty="0" smtClean="0"/>
          </a:p>
          <a:p>
            <a:r>
              <a:rPr lang="en-US" baseline="0" dirty="0" smtClean="0"/>
              <a:t>The surgeons are also now very vocal about inviting their Consultant </a:t>
            </a:r>
            <a:r>
              <a:rPr lang="en-US" baseline="0" dirty="0" err="1" smtClean="0"/>
              <a:t>anaethetist</a:t>
            </a:r>
            <a:r>
              <a:rPr lang="en-US" baseline="0" dirty="0" smtClean="0"/>
              <a:t> colleagues to join them in theatre.</a:t>
            </a:r>
            <a:endParaRPr lang="en-US" dirty="0" smtClean="0"/>
          </a:p>
          <a:p>
            <a:endParaRPr lang="en-GB" dirty="0"/>
          </a:p>
        </p:txBody>
      </p:sp>
      <p:sp>
        <p:nvSpPr>
          <p:cNvPr id="4" name="Slide Number Placeholder 3"/>
          <p:cNvSpPr>
            <a:spLocks noGrp="1"/>
          </p:cNvSpPr>
          <p:nvPr>
            <p:ph type="sldNum" sz="quarter" idx="10"/>
          </p:nvPr>
        </p:nvSpPr>
        <p:spPr/>
        <p:txBody>
          <a:bodyPr/>
          <a:lstStyle/>
          <a:p>
            <a:fld id="{C53FDC74-1DF7-6B4F-B90E-02A77BA373FD}" type="slidenum">
              <a:rPr lang="en-GB" smtClean="0"/>
              <a:pPr/>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92B2339-9598-A34D-9EEB-7309CB95E9C9}"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92B2339-9598-A34D-9EEB-7309CB95E9C9}"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92B2339-9598-A34D-9EEB-7309CB95E9C9}"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92B2339-9598-A34D-9EEB-7309CB95E9C9}"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92B2339-9598-A34D-9EEB-7309CB95E9C9}" type="datetimeFigureOut">
              <a:rPr lang="en-US" smtClean="0"/>
              <a:pPr/>
              <a:t>5/3/2017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92B2339-9598-A34D-9EEB-7309CB95E9C9}"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92B2339-9598-A34D-9EEB-7309CB95E9C9}" type="datetimeFigureOut">
              <a:rPr lang="en-US" smtClean="0"/>
              <a:pPr/>
              <a:t>5/3/2017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92B2339-9598-A34D-9EEB-7309CB95E9C9}" type="datetimeFigureOut">
              <a:rPr lang="en-US" smtClean="0"/>
              <a:pPr/>
              <a:t>5/3/2017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B2339-9598-A34D-9EEB-7309CB95E9C9}" type="datetimeFigureOut">
              <a:rPr lang="en-US" smtClean="0"/>
              <a:pPr/>
              <a:t>5/3/2017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92B2339-9598-A34D-9EEB-7309CB95E9C9}"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92B2339-9598-A34D-9EEB-7309CB95E9C9}" type="datetimeFigureOut">
              <a:rPr lang="en-US" smtClean="0"/>
              <a:pPr/>
              <a:t>5/3/2017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FF603D-1040-CA49-9F27-E4837DF983D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B2339-9598-A34D-9EEB-7309CB95E9C9}" type="datetimeFigureOut">
              <a:rPr lang="en-US" smtClean="0"/>
              <a:pPr/>
              <a:t>5/3/2017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F603D-1040-CA49-9F27-E4837DF983DF}"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6753902" y="6356350"/>
            <a:ext cx="1738108" cy="365357"/>
          </a:xfrm>
          <a:prstGeom prst="rect">
            <a:avLst/>
          </a:prstGeom>
        </p:spPr>
      </p:pic>
      <p:pic>
        <p:nvPicPr>
          <p:cNvPr id="8" name="Picture 7"/>
          <p:cNvPicPr>
            <a:picLocks noChangeAspect="1"/>
          </p:cNvPicPr>
          <p:nvPr userDrawn="1"/>
        </p:nvPicPr>
        <p:blipFill>
          <a:blip r:embed="rId14"/>
          <a:stretch>
            <a:fillRect/>
          </a:stretch>
        </p:blipFill>
        <p:spPr>
          <a:xfrm>
            <a:off x="231914" y="5781494"/>
            <a:ext cx="984778" cy="984778"/>
          </a:xfrm>
          <a:prstGeom prst="rect">
            <a:avLst/>
          </a:prstGeom>
        </p:spPr>
      </p:pic>
      <p:pic>
        <p:nvPicPr>
          <p:cNvPr id="9" name="Picture 8"/>
          <p:cNvPicPr>
            <a:picLocks noChangeAspect="1"/>
          </p:cNvPicPr>
          <p:nvPr/>
        </p:nvPicPr>
        <p:blipFill>
          <a:blip r:embed="rId15"/>
          <a:stretch>
            <a:fillRect/>
          </a:stretch>
        </p:blipFill>
        <p:spPr>
          <a:xfrm>
            <a:off x="3874881" y="5946428"/>
            <a:ext cx="1337641" cy="8198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hyperlink" Target="mailto:neil.kukreja@medway.nhs.uk" TargetMode="External"/><Relationship Id="rId3" Type="http://schemas.openxmlformats.org/officeDocument/2006/relationships/image" Target="../media/image20.gif"/><Relationship Id="rId7" Type="http://schemas.openxmlformats.org/officeDocument/2006/relationships/image" Target="../media/image24.png"/><Relationship Id="rId12" Type="http://schemas.openxmlformats.org/officeDocument/2006/relationships/hyperlink" Target="mailto:sarah.hare@medway.nhs.uk"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hyperlink" Target="mailto:kirti.mukherjee@medway.nhs.uk" TargetMode="External"/><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hyperlink" Target="mailto:paul.hayden@medway.nhs.u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lstStyle/>
          <a:p>
            <a:r>
              <a:rPr lang="en-US" dirty="0" smtClean="0"/>
              <a:t>NELA, a local perspective </a:t>
            </a:r>
            <a:br>
              <a:rPr lang="en-US" dirty="0" smtClean="0"/>
            </a:br>
            <a:endParaRPr lang="en-US" dirty="0"/>
          </a:p>
        </p:txBody>
      </p:sp>
      <p:sp>
        <p:nvSpPr>
          <p:cNvPr id="3" name="Subtitle 2"/>
          <p:cNvSpPr>
            <a:spLocks noGrp="1"/>
          </p:cNvSpPr>
          <p:nvPr>
            <p:ph type="subTitle" idx="1"/>
          </p:nvPr>
        </p:nvSpPr>
        <p:spPr>
          <a:xfrm>
            <a:off x="1371600" y="2440614"/>
            <a:ext cx="6400800" cy="1752600"/>
          </a:xfrm>
        </p:spPr>
        <p:txBody>
          <a:bodyPr>
            <a:normAutofit fontScale="92500" lnSpcReduction="20000"/>
          </a:bodyPr>
          <a:lstStyle/>
          <a:p>
            <a:r>
              <a:rPr lang="en-US" dirty="0" smtClean="0"/>
              <a:t>Improving mortality &amp; patient care using national data, QI and teamwork</a:t>
            </a:r>
          </a:p>
          <a:p>
            <a:endParaRPr lang="en-US" dirty="0" smtClean="0"/>
          </a:p>
          <a:p>
            <a:r>
              <a:rPr lang="en-US" dirty="0" smtClean="0"/>
              <a:t>Medway Maritime Hospital</a:t>
            </a:r>
          </a:p>
          <a:p>
            <a:endParaRPr lang="en-US" dirty="0" smtClean="0"/>
          </a:p>
          <a:p>
            <a:endParaRPr lang="en-US" dirty="0"/>
          </a:p>
        </p:txBody>
      </p:sp>
      <p:sp>
        <p:nvSpPr>
          <p:cNvPr id="4" name="TextBox 3"/>
          <p:cNvSpPr txBox="1"/>
          <p:nvPr/>
        </p:nvSpPr>
        <p:spPr>
          <a:xfrm>
            <a:off x="3198415" y="4715059"/>
            <a:ext cx="2672827" cy="707886"/>
          </a:xfrm>
          <a:prstGeom prst="rect">
            <a:avLst/>
          </a:prstGeom>
          <a:noFill/>
        </p:spPr>
        <p:txBody>
          <a:bodyPr wrap="none" rtlCol="0">
            <a:spAutoFit/>
          </a:bodyPr>
          <a:lstStyle/>
          <a:p>
            <a:pPr algn="ctr"/>
            <a:r>
              <a:rPr lang="en-US" sz="2000" dirty="0" smtClean="0">
                <a:solidFill>
                  <a:schemeClr val="accent1">
                    <a:lumMod val="50000"/>
                  </a:schemeClr>
                </a:solidFill>
              </a:rPr>
              <a:t>Dr. Sarah Hare</a:t>
            </a:r>
          </a:p>
          <a:p>
            <a:pPr algn="ctr"/>
            <a:r>
              <a:rPr lang="en-US" sz="2000" dirty="0" smtClean="0">
                <a:solidFill>
                  <a:schemeClr val="accent1">
                    <a:lumMod val="50000"/>
                  </a:schemeClr>
                </a:solidFill>
              </a:rPr>
              <a:t>Consultant </a:t>
            </a:r>
            <a:r>
              <a:rPr lang="en-US" sz="2000" dirty="0" err="1" smtClean="0">
                <a:solidFill>
                  <a:schemeClr val="accent1">
                    <a:lumMod val="50000"/>
                  </a:schemeClr>
                </a:solidFill>
              </a:rPr>
              <a:t>Anaesthetist</a:t>
            </a:r>
            <a:endParaRPr lang="en-US" sz="20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Engaging our MDT</a:t>
            </a:r>
            <a:endParaRPr lang="en-US" dirty="0"/>
          </a:p>
        </p:txBody>
      </p:sp>
      <p:sp>
        <p:nvSpPr>
          <p:cNvPr id="3" name="Content Placeholder 2"/>
          <p:cNvSpPr>
            <a:spLocks noGrp="1"/>
          </p:cNvSpPr>
          <p:nvPr>
            <p:ph idx="1"/>
          </p:nvPr>
        </p:nvSpPr>
        <p:spPr/>
        <p:txBody>
          <a:bodyPr/>
          <a:lstStyle/>
          <a:p>
            <a:pPr>
              <a:buNone/>
            </a:pPr>
            <a:endParaRPr lang="en-US" dirty="0"/>
          </a:p>
        </p:txBody>
      </p:sp>
      <p:pic>
        <p:nvPicPr>
          <p:cNvPr id="5" name="Picture 4" descr="\\medway.nhs.uk\Shares\Users_E_K\Sarah.Hare\mydocuments\My Pictures\laparotomy team.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322464" y="1342380"/>
            <a:ext cx="4283098" cy="2856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70252" y="4373365"/>
            <a:ext cx="2944398" cy="369332"/>
          </a:xfrm>
          <a:prstGeom prst="rect">
            <a:avLst/>
          </a:prstGeom>
          <a:noFill/>
        </p:spPr>
        <p:txBody>
          <a:bodyPr wrap="none" rtlCol="0">
            <a:spAutoFit/>
          </a:bodyPr>
          <a:lstStyle/>
          <a:p>
            <a:r>
              <a:rPr lang="en-US" dirty="0" smtClean="0"/>
              <a:t>Emergency </a:t>
            </a:r>
            <a:r>
              <a:rPr lang="en-US" dirty="0" err="1" smtClean="0"/>
              <a:t>Laparotomy</a:t>
            </a:r>
            <a:r>
              <a:rPr lang="en-US" dirty="0" smtClean="0"/>
              <a:t> Team</a:t>
            </a:r>
            <a:endParaRPr lang="en-US" dirty="0"/>
          </a:p>
        </p:txBody>
      </p:sp>
      <p:pic>
        <p:nvPicPr>
          <p:cNvPr id="7" name="Picture 6"/>
          <p:cNvPicPr>
            <a:picLocks noChangeAspect="1"/>
          </p:cNvPicPr>
          <p:nvPr/>
        </p:nvPicPr>
        <p:blipFill>
          <a:blip r:embed="rId4"/>
          <a:stretch>
            <a:fillRect/>
          </a:stretch>
        </p:blipFill>
        <p:spPr>
          <a:xfrm>
            <a:off x="3686906" y="4988023"/>
            <a:ext cx="1620960" cy="640211"/>
          </a:xfrm>
          <a:prstGeom prst="rect">
            <a:avLst/>
          </a:prstGeom>
        </p:spPr>
      </p:pic>
      <p:pic>
        <p:nvPicPr>
          <p:cNvPr id="9" name="Picture 8"/>
          <p:cNvPicPr>
            <a:picLocks noChangeAspect="1"/>
          </p:cNvPicPr>
          <p:nvPr/>
        </p:nvPicPr>
        <p:blipFill>
          <a:blip r:embed="rId5"/>
          <a:stretch>
            <a:fillRect/>
          </a:stretch>
        </p:blipFill>
        <p:spPr>
          <a:xfrm>
            <a:off x="7417541" y="4742697"/>
            <a:ext cx="1125007" cy="2001013"/>
          </a:xfrm>
          <a:prstGeom prst="rect">
            <a:avLst/>
          </a:prstGeom>
        </p:spPr>
      </p:pic>
      <p:sp>
        <p:nvSpPr>
          <p:cNvPr id="10" name="TextBox 9"/>
          <p:cNvSpPr txBox="1"/>
          <p:nvPr/>
        </p:nvSpPr>
        <p:spPr>
          <a:xfrm>
            <a:off x="302476" y="5116620"/>
            <a:ext cx="2212790" cy="369332"/>
          </a:xfrm>
          <a:prstGeom prst="rect">
            <a:avLst/>
          </a:prstGeom>
          <a:noFill/>
        </p:spPr>
        <p:txBody>
          <a:bodyPr wrap="none" rtlCol="0">
            <a:spAutoFit/>
          </a:bodyPr>
          <a:lstStyle/>
          <a:p>
            <a:r>
              <a:rPr lang="en-US" dirty="0" smtClean="0"/>
              <a:t>Face to face meetings</a:t>
            </a:r>
            <a:endParaRPr lang="en-US" dirty="0"/>
          </a:p>
        </p:txBody>
      </p:sp>
      <p:sp>
        <p:nvSpPr>
          <p:cNvPr id="11" name="TextBox 10"/>
          <p:cNvSpPr txBox="1"/>
          <p:nvPr/>
        </p:nvSpPr>
        <p:spPr>
          <a:xfrm>
            <a:off x="1320786" y="5993416"/>
            <a:ext cx="1831038" cy="369332"/>
          </a:xfrm>
          <a:prstGeom prst="rect">
            <a:avLst/>
          </a:prstGeom>
          <a:noFill/>
        </p:spPr>
        <p:txBody>
          <a:bodyPr wrap="none" rtlCol="0">
            <a:spAutoFit/>
          </a:bodyPr>
          <a:lstStyle/>
          <a:p>
            <a:r>
              <a:rPr lang="en-US" dirty="0" smtClean="0"/>
              <a:t>Email meetings….</a:t>
            </a:r>
            <a:endParaRPr lang="en-US" dirty="0"/>
          </a:p>
        </p:txBody>
      </p:sp>
      <p:cxnSp>
        <p:nvCxnSpPr>
          <p:cNvPr id="13" name="Straight Arrow Connector 12"/>
          <p:cNvCxnSpPr/>
          <p:nvPr/>
        </p:nvCxnSpPr>
        <p:spPr>
          <a:xfrm rot="16200000" flipH="1">
            <a:off x="1798657" y="5654025"/>
            <a:ext cx="270774" cy="2191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479048" y="5724939"/>
            <a:ext cx="709150" cy="193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 our NELA action group </a:t>
            </a:r>
            <a:endParaRPr lang="en-US" dirty="0"/>
          </a:p>
        </p:txBody>
      </p:sp>
      <p:sp>
        <p:nvSpPr>
          <p:cNvPr id="3" name="Content Placeholder 2"/>
          <p:cNvSpPr>
            <a:spLocks noGrp="1"/>
          </p:cNvSpPr>
          <p:nvPr>
            <p:ph idx="1"/>
          </p:nvPr>
        </p:nvSpPr>
        <p:spPr/>
        <p:txBody>
          <a:bodyPr/>
          <a:lstStyle/>
          <a:p>
            <a:r>
              <a:rPr lang="en-US" dirty="0" smtClean="0"/>
              <a:t>Making it easier to deliver high standards of care</a:t>
            </a:r>
          </a:p>
          <a:p>
            <a:r>
              <a:rPr lang="en-US" dirty="0" smtClean="0"/>
              <a:t>Use of effective risk stratification </a:t>
            </a:r>
          </a:p>
          <a:p>
            <a:r>
              <a:rPr lang="en-US" dirty="0" smtClean="0"/>
              <a:t>Reduce the number of steps to get a patient to theatre safely &amp; efficiently</a:t>
            </a:r>
          </a:p>
          <a:p>
            <a:r>
              <a:rPr lang="en-US" dirty="0" smtClean="0"/>
              <a:t>Enable teams to function</a:t>
            </a:r>
          </a:p>
          <a:p>
            <a:r>
              <a:rPr lang="en-US" dirty="0" smtClean="0"/>
              <a:t>Use our data to effect change</a:t>
            </a:r>
          </a:p>
          <a:p>
            <a:pPr>
              <a:buNone/>
            </a:pPr>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Joined up thinking</a:t>
            </a:r>
            <a:endParaRPr lang="en-US" dirty="0"/>
          </a:p>
        </p:txBody>
      </p:sp>
      <p:sp>
        <p:nvSpPr>
          <p:cNvPr id="3" name="Content Placeholder 2"/>
          <p:cNvSpPr>
            <a:spLocks noGrp="1"/>
          </p:cNvSpPr>
          <p:nvPr>
            <p:ph idx="1"/>
          </p:nvPr>
        </p:nvSpPr>
        <p:spPr/>
        <p:txBody>
          <a:bodyPr/>
          <a:lstStyle/>
          <a:p>
            <a:r>
              <a:rPr lang="en-US" dirty="0" smtClean="0"/>
              <a:t>Developing strategies that fit with the Trusts  Recovery Plan &amp; other initiatives</a:t>
            </a:r>
          </a:p>
          <a:p>
            <a:pPr lvl="1">
              <a:buNone/>
            </a:pPr>
            <a:endParaRPr lang="en-US" dirty="0" smtClean="0"/>
          </a:p>
          <a:p>
            <a:endParaRPr lang="en-US" dirty="0"/>
          </a:p>
        </p:txBody>
      </p:sp>
      <p:pic>
        <p:nvPicPr>
          <p:cNvPr id="4" name="Picture 3" descr="Sepsis before.jpg"/>
          <p:cNvPicPr>
            <a:picLocks noChangeAspect="1"/>
          </p:cNvPicPr>
          <p:nvPr/>
        </p:nvPicPr>
        <p:blipFill>
          <a:blip r:embed="rId3"/>
          <a:stretch>
            <a:fillRect/>
          </a:stretch>
        </p:blipFill>
        <p:spPr>
          <a:xfrm>
            <a:off x="5505442" y="3014147"/>
            <a:ext cx="2351212" cy="3113806"/>
          </a:xfrm>
          <a:prstGeom prst="rect">
            <a:avLst/>
          </a:prstGeom>
        </p:spPr>
      </p:pic>
      <p:pic>
        <p:nvPicPr>
          <p:cNvPr id="5" name="Picture 4" descr="sepsis after.jpg"/>
          <p:cNvPicPr>
            <a:picLocks noChangeAspect="1"/>
          </p:cNvPicPr>
          <p:nvPr/>
        </p:nvPicPr>
        <p:blipFill>
          <a:blip r:embed="rId4"/>
          <a:stretch>
            <a:fillRect/>
          </a:stretch>
        </p:blipFill>
        <p:spPr>
          <a:xfrm>
            <a:off x="1435274" y="3014147"/>
            <a:ext cx="2332571" cy="3112016"/>
          </a:xfrm>
          <a:prstGeom prst="rect">
            <a:avLst/>
          </a:prstGeom>
        </p:spPr>
      </p:pic>
      <p:cxnSp>
        <p:nvCxnSpPr>
          <p:cNvPr id="7" name="Straight Arrow Connector 6"/>
          <p:cNvCxnSpPr/>
          <p:nvPr/>
        </p:nvCxnSpPr>
        <p:spPr>
          <a:xfrm>
            <a:off x="4046944" y="4424291"/>
            <a:ext cx="1116398" cy="139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Emergency </a:t>
            </a:r>
            <a:r>
              <a:rPr lang="en-US" dirty="0" err="1" smtClean="0"/>
              <a:t>Laparotomy</a:t>
            </a:r>
            <a:r>
              <a:rPr lang="en-US" dirty="0" smtClean="0"/>
              <a:t> Collaborative</a:t>
            </a:r>
            <a:endParaRPr lang="en-US" dirty="0"/>
          </a:p>
        </p:txBody>
      </p:sp>
      <p:sp>
        <p:nvSpPr>
          <p:cNvPr id="3" name="Content Placeholder 2"/>
          <p:cNvSpPr>
            <a:spLocks noGrp="1"/>
          </p:cNvSpPr>
          <p:nvPr>
            <p:ph idx="1"/>
          </p:nvPr>
        </p:nvSpPr>
        <p:spPr/>
        <p:txBody>
          <a:bodyPr>
            <a:normAutofit/>
          </a:bodyPr>
          <a:lstStyle/>
          <a:p>
            <a:r>
              <a:rPr lang="en-US" dirty="0" smtClean="0"/>
              <a:t>Aim to encourage collaboration and embed a knowledge of quality improvement to improve the mortality of emergency abdominal surgery</a:t>
            </a:r>
          </a:p>
          <a:p>
            <a:r>
              <a:rPr lang="en-US" dirty="0" smtClean="0"/>
              <a:t>6 key themes using a care bundle approach</a:t>
            </a:r>
          </a:p>
        </p:txBody>
      </p:sp>
      <p:sp>
        <p:nvSpPr>
          <p:cNvPr id="4" name="TextBox 3"/>
          <p:cNvSpPr txBox="1"/>
          <p:nvPr/>
        </p:nvSpPr>
        <p:spPr>
          <a:xfrm>
            <a:off x="1065346" y="4284723"/>
            <a:ext cx="6936752" cy="461665"/>
          </a:xfrm>
          <a:prstGeom prst="rect">
            <a:avLst/>
          </a:prstGeom>
          <a:noFill/>
        </p:spPr>
        <p:txBody>
          <a:bodyPr wrap="square" rtlCol="0">
            <a:spAutoFit/>
          </a:bodyPr>
          <a:lstStyle/>
          <a:p>
            <a:r>
              <a:rPr lang="en-US" sz="2400" dirty="0" smtClean="0">
                <a:solidFill>
                  <a:schemeClr val="tx2">
                    <a:lumMod val="60000"/>
                    <a:lumOff val="40000"/>
                  </a:schemeClr>
                </a:solidFill>
              </a:rPr>
              <a:t>ELC aims to save 1000 lives over two years.</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1"/>
            <a:ext cx="8229600" cy="4036024"/>
          </a:xfrm>
        </p:spPr>
        <p:txBody>
          <a:bodyPr/>
          <a:lstStyle/>
          <a:p>
            <a:endParaRPr lang="en-US" dirty="0"/>
          </a:p>
        </p:txBody>
      </p:sp>
      <p:pic>
        <p:nvPicPr>
          <p:cNvPr id="4" name="Picture 3"/>
          <p:cNvPicPr>
            <a:picLocks noChangeAspect="1"/>
          </p:cNvPicPr>
          <p:nvPr/>
        </p:nvPicPr>
        <p:blipFill>
          <a:blip r:embed="rId2"/>
          <a:stretch>
            <a:fillRect/>
          </a:stretch>
        </p:blipFill>
        <p:spPr>
          <a:xfrm>
            <a:off x="200176" y="723520"/>
            <a:ext cx="8486624" cy="461541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data to create change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2203617" y="1244330"/>
            <a:ext cx="4632086" cy="467413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our data</a:t>
            </a:r>
            <a:endParaRPr lang="en-US" dirty="0"/>
          </a:p>
        </p:txBody>
      </p:sp>
      <p:pic>
        <p:nvPicPr>
          <p:cNvPr id="4" name="Picture 3"/>
          <p:cNvPicPr>
            <a:picLocks noChangeAspect="1"/>
          </p:cNvPicPr>
          <p:nvPr/>
        </p:nvPicPr>
        <p:blipFill>
          <a:blip r:embed="rId3"/>
          <a:stretch>
            <a:fillRect/>
          </a:stretch>
        </p:blipFill>
        <p:spPr>
          <a:xfrm>
            <a:off x="838621" y="1600200"/>
            <a:ext cx="7466758" cy="1858023"/>
          </a:xfrm>
          <a:prstGeom prst="rect">
            <a:avLst/>
          </a:prstGeom>
        </p:spPr>
      </p:pic>
      <p:sp>
        <p:nvSpPr>
          <p:cNvPr id="8" name="Content Placeholder 7"/>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descr="\\medway.nhs.uk\Shares\Users_E_K\sarah.hare\Desktop\NELA ELC Poster Jan 2016.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6582" y="491770"/>
            <a:ext cx="3670361" cy="25926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dway.nhs.uk\Shares\Users_E_K\sarah.hare\Desktop\NELA ELC Poster Feb 2016.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89253" y="516400"/>
            <a:ext cx="3635498" cy="25680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edway.nhs.uk\Shares\Users_E_K\sarah.hare\Desktop\NELA ELC Poster Mar 2016.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200" y="3257159"/>
            <a:ext cx="3589743" cy="25357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edway.nhs.uk\Shares\Users_E_K\sarah.hare\Desktop\NELA ELC Poster April 2016.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89253" y="3281788"/>
            <a:ext cx="3635498" cy="2568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5302" y="81480"/>
            <a:ext cx="8773397" cy="668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dirty="0" smtClean="0"/>
              <a:t>`</a:t>
            </a:r>
            <a:endParaRPr lang="en-GB" dirty="0"/>
          </a:p>
        </p:txBody>
      </p:sp>
      <p:pic>
        <p:nvPicPr>
          <p:cNvPr id="153" name="Picture 1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181" y="118309"/>
            <a:ext cx="1352315" cy="443679"/>
          </a:xfrm>
          <a:prstGeom prst="rect">
            <a:avLst/>
          </a:prstGeom>
        </p:spPr>
      </p:pic>
      <p:pic>
        <p:nvPicPr>
          <p:cNvPr id="154" name="Picture 153"/>
          <p:cNvPicPr>
            <a:picLocks/>
          </p:cNvPicPr>
          <p:nvPr/>
        </p:nvPicPr>
        <p:blipFill>
          <a:blip r:embed="rId4">
            <a:extLst>
              <a:ext uri="{28A0092B-C50C-407E-A947-70E740481C1C}">
                <a14:useLocalDpi xmlns:a14="http://schemas.microsoft.com/office/drawing/2010/main" val="0"/>
              </a:ext>
            </a:extLst>
          </a:blip>
          <a:stretch>
            <a:fillRect/>
          </a:stretch>
        </p:blipFill>
        <p:spPr>
          <a:xfrm>
            <a:off x="1699151" y="118308"/>
            <a:ext cx="434854" cy="461758"/>
          </a:xfrm>
          <a:prstGeom prst="rect">
            <a:avLst/>
          </a:prstGeom>
        </p:spPr>
      </p:pic>
      <p:sp>
        <p:nvSpPr>
          <p:cNvPr id="155" name="TextBox 154"/>
          <p:cNvSpPr txBox="1"/>
          <p:nvPr/>
        </p:nvSpPr>
        <p:spPr>
          <a:xfrm>
            <a:off x="2607715" y="103975"/>
            <a:ext cx="6350983" cy="444089"/>
          </a:xfrm>
          <a:prstGeom prst="rect">
            <a:avLst/>
          </a:prstGeom>
          <a:noFill/>
        </p:spPr>
        <p:txBody>
          <a:bodyPr wrap="square" lIns="28313" tIns="14157" rIns="28313" bIns="14157" rtlCol="0">
            <a:spAutoFit/>
          </a:bodyPr>
          <a:lstStyle/>
          <a:p>
            <a:pPr algn="ctr"/>
            <a:r>
              <a:rPr lang="en-GB" sz="2700" b="1" dirty="0"/>
              <a:t>April 2016: What Went Wrong?</a:t>
            </a:r>
          </a:p>
        </p:txBody>
      </p:sp>
      <p:grpSp>
        <p:nvGrpSpPr>
          <p:cNvPr id="3" name="Group 155"/>
          <p:cNvGrpSpPr/>
          <p:nvPr/>
        </p:nvGrpSpPr>
        <p:grpSpPr>
          <a:xfrm>
            <a:off x="266470" y="1252216"/>
            <a:ext cx="3677904" cy="701279"/>
            <a:chOff x="715187" y="3924647"/>
            <a:chExt cx="13416690" cy="3096343"/>
          </a:xfrm>
        </p:grpSpPr>
        <p:sp>
          <p:nvSpPr>
            <p:cNvPr id="157" name="Rectangle 156"/>
            <p:cNvSpPr/>
            <p:nvPr/>
          </p:nvSpPr>
          <p:spPr>
            <a:xfrm>
              <a:off x="810399" y="3924647"/>
              <a:ext cx="13321478" cy="3096343"/>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TextBox 157"/>
            <p:cNvSpPr txBox="1"/>
            <p:nvPr/>
          </p:nvSpPr>
          <p:spPr>
            <a:xfrm>
              <a:off x="827962" y="3924647"/>
              <a:ext cx="12522283" cy="1562757"/>
            </a:xfrm>
            <a:prstGeom prst="rect">
              <a:avLst/>
            </a:prstGeom>
            <a:noFill/>
          </p:spPr>
          <p:txBody>
            <a:bodyPr wrap="square" rtlCol="0">
              <a:spAutoFit/>
            </a:bodyPr>
            <a:lstStyle/>
            <a:p>
              <a:r>
                <a:rPr lang="en-GB" sz="1700" dirty="0"/>
                <a:t>Pre-op P-POSSUM calculated</a:t>
              </a:r>
            </a:p>
          </p:txBody>
        </p:sp>
        <p:pic>
          <p:nvPicPr>
            <p:cNvPr id="161" name="Picture 4" descr="http://simpleicon.com/wp-content/uploads/calculat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187" y="5125006"/>
              <a:ext cx="2101472" cy="1682000"/>
            </a:xfrm>
            <a:prstGeom prst="rect">
              <a:avLst/>
            </a:prstGeom>
            <a:noFill/>
            <a:extLst>
              <a:ext uri="{909E8E84-426E-40DD-AFC4-6F175D3DCCD1}">
                <a14:hiddenFill xmlns:a14="http://schemas.microsoft.com/office/drawing/2010/main">
                  <a:solidFill>
                    <a:srgbClr val="FFFFFF"/>
                  </a:solidFill>
                </a14:hiddenFill>
              </a:ext>
            </a:extLst>
          </p:spPr>
        </p:pic>
        <p:sp>
          <p:nvSpPr>
            <p:cNvPr id="160" name="Oval 159"/>
            <p:cNvSpPr/>
            <p:nvPr/>
          </p:nvSpPr>
          <p:spPr>
            <a:xfrm>
              <a:off x="11900139" y="4198575"/>
              <a:ext cx="1982888" cy="2548485"/>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83%</a:t>
              </a:r>
            </a:p>
          </p:txBody>
        </p:sp>
      </p:grpSp>
      <p:grpSp>
        <p:nvGrpSpPr>
          <p:cNvPr id="4" name="Group 166"/>
          <p:cNvGrpSpPr/>
          <p:nvPr/>
        </p:nvGrpSpPr>
        <p:grpSpPr>
          <a:xfrm>
            <a:off x="292570" y="2039184"/>
            <a:ext cx="3651803" cy="701279"/>
            <a:chOff x="821339" y="7198792"/>
            <a:chExt cx="13310537" cy="3096344"/>
          </a:xfrm>
        </p:grpSpPr>
        <p:grpSp>
          <p:nvGrpSpPr>
            <p:cNvPr id="5" name="Group 167"/>
            <p:cNvGrpSpPr/>
            <p:nvPr/>
          </p:nvGrpSpPr>
          <p:grpSpPr>
            <a:xfrm>
              <a:off x="821339" y="7198792"/>
              <a:ext cx="13310537" cy="3096344"/>
              <a:chOff x="945236" y="10747088"/>
              <a:chExt cx="13310537" cy="3096344"/>
            </a:xfrm>
          </p:grpSpPr>
          <p:sp>
            <p:nvSpPr>
              <p:cNvPr id="189" name="Rectangle 188"/>
              <p:cNvSpPr/>
              <p:nvPr/>
            </p:nvSpPr>
            <p:spPr>
              <a:xfrm>
                <a:off x="945236" y="10747088"/>
                <a:ext cx="13310537"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TextBox 189"/>
              <p:cNvSpPr txBox="1"/>
              <p:nvPr/>
            </p:nvSpPr>
            <p:spPr>
              <a:xfrm>
                <a:off x="962797" y="10747088"/>
                <a:ext cx="12522279" cy="1562758"/>
              </a:xfrm>
              <a:prstGeom prst="rect">
                <a:avLst/>
              </a:prstGeom>
              <a:noFill/>
            </p:spPr>
            <p:txBody>
              <a:bodyPr wrap="square" rtlCol="0">
                <a:spAutoFit/>
              </a:bodyPr>
              <a:lstStyle/>
              <a:p>
                <a:r>
                  <a:rPr lang="en-GB" sz="1700" dirty="0"/>
                  <a:t>Pre-op risk prediction correct</a:t>
                </a:r>
              </a:p>
            </p:txBody>
          </p:sp>
          <p:sp>
            <p:nvSpPr>
              <p:cNvPr id="191" name="Oval 190"/>
              <p:cNvSpPr/>
              <p:nvPr/>
            </p:nvSpPr>
            <p:spPr>
              <a:xfrm>
                <a:off x="12025869" y="11021018"/>
                <a:ext cx="1981260"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66%</a:t>
                </a:r>
              </a:p>
            </p:txBody>
          </p:sp>
        </p:grpSp>
        <p:grpSp>
          <p:nvGrpSpPr>
            <p:cNvPr id="6" name="Group 181"/>
            <p:cNvGrpSpPr/>
            <p:nvPr/>
          </p:nvGrpSpPr>
          <p:grpSpPr>
            <a:xfrm>
              <a:off x="1083823" y="8199065"/>
              <a:ext cx="9879701" cy="1834566"/>
              <a:chOff x="884566" y="6767254"/>
              <a:chExt cx="11280645" cy="2053081"/>
            </a:xfrm>
          </p:grpSpPr>
          <p:pic>
            <p:nvPicPr>
              <p:cNvPr id="183" name="Picture 2" descr="https://d30y9cdsu7xlg0.cloudfront.net/png/3879-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566" y="676725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2" descr="https://d30y9cdsu7xlg0.cloudfront.net/png/3879-200.png"/>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24652" y="676725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2" descr="https://d30y9cdsu7xlg0.cloudfront.net/png/3879-200.png"/>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74067" y="676725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2" descr="https://d30y9cdsu7xlg0.cloudfront.net/png/3879-20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6275" y="676725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2" descr="https://d30y9cdsu7xlg0.cloudfront.net/png/3879-200.png"/>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35539" y="6915335"/>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2" descr="https://d30y9cdsu7xlg0.cloudfront.net/png/3879-200.png"/>
              <p:cNvPicPr>
                <a:picLocks noChangeAspect="1" noChangeArrowheads="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60211" y="6767254"/>
                <a:ext cx="1905000" cy="19050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191"/>
          <p:cNvGrpSpPr/>
          <p:nvPr/>
        </p:nvGrpSpPr>
        <p:grpSpPr>
          <a:xfrm>
            <a:off x="307594" y="2809265"/>
            <a:ext cx="3636780" cy="701279"/>
            <a:chOff x="810397" y="10477376"/>
            <a:chExt cx="13321479" cy="3096344"/>
          </a:xfrm>
        </p:grpSpPr>
        <p:grpSp>
          <p:nvGrpSpPr>
            <p:cNvPr id="9" name="Group 192"/>
            <p:cNvGrpSpPr/>
            <p:nvPr/>
          </p:nvGrpSpPr>
          <p:grpSpPr>
            <a:xfrm>
              <a:off x="810397" y="10477376"/>
              <a:ext cx="13321479" cy="3096344"/>
              <a:chOff x="945236" y="10747088"/>
              <a:chExt cx="13321478" cy="3096344"/>
            </a:xfrm>
          </p:grpSpPr>
          <p:sp>
            <p:nvSpPr>
              <p:cNvPr id="203" name="Rectangle 202"/>
              <p:cNvSpPr/>
              <p:nvPr/>
            </p:nvSpPr>
            <p:spPr>
              <a:xfrm>
                <a:off x="945236" y="10747088"/>
                <a:ext cx="13321478"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TextBox 203"/>
              <p:cNvSpPr txBox="1"/>
              <p:nvPr/>
            </p:nvSpPr>
            <p:spPr>
              <a:xfrm>
                <a:off x="962800" y="10747088"/>
                <a:ext cx="12522280" cy="1562758"/>
              </a:xfrm>
              <a:prstGeom prst="rect">
                <a:avLst/>
              </a:prstGeom>
              <a:noFill/>
            </p:spPr>
            <p:txBody>
              <a:bodyPr wrap="square" rtlCol="0">
                <a:spAutoFit/>
              </a:bodyPr>
              <a:lstStyle/>
              <a:p>
                <a:r>
                  <a:rPr lang="en-GB" sz="1700" dirty="0"/>
                  <a:t>Theatre within NCEPOD timeframe</a:t>
                </a:r>
              </a:p>
            </p:txBody>
          </p:sp>
          <p:sp>
            <p:nvSpPr>
              <p:cNvPr id="205" name="Oval 204"/>
              <p:cNvSpPr/>
              <p:nvPr/>
            </p:nvSpPr>
            <p:spPr>
              <a:xfrm>
                <a:off x="12025536" y="11021016"/>
                <a:ext cx="1991080"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33%</a:t>
                </a:r>
              </a:p>
            </p:txBody>
          </p:sp>
        </p:grpSp>
        <p:grpSp>
          <p:nvGrpSpPr>
            <p:cNvPr id="10" name="Group 193"/>
            <p:cNvGrpSpPr>
              <a:grpSpLocks noChangeAspect="1"/>
            </p:cNvGrpSpPr>
            <p:nvPr/>
          </p:nvGrpSpPr>
          <p:grpSpPr>
            <a:xfrm>
              <a:off x="1080265" y="11675796"/>
              <a:ext cx="9883259" cy="1648463"/>
              <a:chOff x="1674491" y="4769931"/>
              <a:chExt cx="10729192" cy="1737284"/>
            </a:xfrm>
          </p:grpSpPr>
          <p:pic>
            <p:nvPicPr>
              <p:cNvPr id="197" name="Picture 8" descr="http://simpleicon.com/wp-content/uploads/clock-time-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4491" y="4779021"/>
                <a:ext cx="1728191" cy="1728194"/>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8" descr="http://simpleicon.com/wp-content/uploads/clock-time-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4692" y="4769931"/>
                <a:ext cx="1728191" cy="1728193"/>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http://simpleicon.com/wp-content/uploads/clock-time-3.png"/>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74891" y="4769931"/>
                <a:ext cx="1728191" cy="1728193"/>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http://simpleicon.com/wp-content/uploads/clock-time-3.png"/>
              <p:cNvPicPr>
                <a:picLocks noChangeAspect="1" noChangeArrowheads="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75090" y="4769931"/>
                <a:ext cx="1728191" cy="172819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http://simpleicon.com/wp-content/uploads/clock-time-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4996" y="4769931"/>
                <a:ext cx="1728191" cy="1728193"/>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http://simpleicon.com/wp-content/uploads/clock-time-3.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5492" y="4769931"/>
                <a:ext cx="1728191" cy="172819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 name="Group 205"/>
          <p:cNvGrpSpPr/>
          <p:nvPr/>
        </p:nvGrpSpPr>
        <p:grpSpPr>
          <a:xfrm>
            <a:off x="323358" y="3608397"/>
            <a:ext cx="3621016" cy="701279"/>
            <a:chOff x="840876" y="13759264"/>
            <a:chExt cx="13310537" cy="3096344"/>
          </a:xfrm>
        </p:grpSpPr>
        <p:grpSp>
          <p:nvGrpSpPr>
            <p:cNvPr id="14" name="Group 206"/>
            <p:cNvGrpSpPr/>
            <p:nvPr/>
          </p:nvGrpSpPr>
          <p:grpSpPr>
            <a:xfrm>
              <a:off x="840876" y="13759264"/>
              <a:ext cx="13310537" cy="3096344"/>
              <a:chOff x="945236" y="10747088"/>
              <a:chExt cx="13310537" cy="3096344"/>
            </a:xfrm>
          </p:grpSpPr>
          <p:sp>
            <p:nvSpPr>
              <p:cNvPr id="229" name="Rectangle 228"/>
              <p:cNvSpPr/>
              <p:nvPr/>
            </p:nvSpPr>
            <p:spPr>
              <a:xfrm>
                <a:off x="945236" y="10747088"/>
                <a:ext cx="13310537"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0" name="TextBox 229"/>
              <p:cNvSpPr txBox="1"/>
              <p:nvPr/>
            </p:nvSpPr>
            <p:spPr>
              <a:xfrm>
                <a:off x="962800" y="10747088"/>
                <a:ext cx="12522282" cy="1562758"/>
              </a:xfrm>
              <a:prstGeom prst="rect">
                <a:avLst/>
              </a:prstGeom>
              <a:noFill/>
            </p:spPr>
            <p:txBody>
              <a:bodyPr wrap="square" rtlCol="0">
                <a:spAutoFit/>
              </a:bodyPr>
              <a:lstStyle/>
              <a:p>
                <a:r>
                  <a:rPr lang="en-GB" sz="1700" dirty="0"/>
                  <a:t>Consultant Surgeon Present</a:t>
                </a:r>
              </a:p>
            </p:txBody>
          </p:sp>
          <p:sp>
            <p:nvSpPr>
              <p:cNvPr id="231" name="Oval 230"/>
              <p:cNvSpPr/>
              <p:nvPr/>
            </p:nvSpPr>
            <p:spPr>
              <a:xfrm>
                <a:off x="12006908" y="11021016"/>
                <a:ext cx="1998105"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100%</a:t>
                </a:r>
              </a:p>
            </p:txBody>
          </p:sp>
        </p:grpSp>
        <p:grpSp>
          <p:nvGrpSpPr>
            <p:cNvPr id="15" name="Group 221"/>
            <p:cNvGrpSpPr>
              <a:grpSpLocks noChangeAspect="1"/>
            </p:cNvGrpSpPr>
            <p:nvPr/>
          </p:nvGrpSpPr>
          <p:grpSpPr>
            <a:xfrm>
              <a:off x="1083823" y="14900106"/>
              <a:ext cx="10149570" cy="1839253"/>
              <a:chOff x="1675638" y="4879702"/>
              <a:chExt cx="8567805" cy="1723459"/>
            </a:xfrm>
          </p:grpSpPr>
          <p:pic>
            <p:nvPicPr>
              <p:cNvPr id="223" name="Picture 222"/>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75638" y="4879703"/>
                <a:ext cx="1474514" cy="1723458"/>
              </a:xfrm>
              <a:prstGeom prst="rect">
                <a:avLst/>
              </a:prstGeom>
            </p:spPr>
          </p:pic>
          <p:pic>
            <p:nvPicPr>
              <p:cNvPr id="224" name="Picture 223"/>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80297" y="4879703"/>
                <a:ext cx="1474514" cy="1723456"/>
              </a:xfrm>
              <a:prstGeom prst="rect">
                <a:avLst/>
              </a:prstGeom>
            </p:spPr>
          </p:pic>
          <p:pic>
            <p:nvPicPr>
              <p:cNvPr id="225" name="Picture 224"/>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4448449" y="4879702"/>
                <a:ext cx="1474514" cy="1723457"/>
              </a:xfrm>
              <a:prstGeom prst="rect">
                <a:avLst/>
              </a:prstGeom>
            </p:spPr>
          </p:pic>
          <p:pic>
            <p:nvPicPr>
              <p:cNvPr id="226" name="Picture 225"/>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888609" y="4879702"/>
                <a:ext cx="1474514" cy="1723457"/>
              </a:xfrm>
              <a:prstGeom prst="rect">
                <a:avLst/>
              </a:prstGeom>
            </p:spPr>
          </p:pic>
          <p:pic>
            <p:nvPicPr>
              <p:cNvPr id="227" name="Picture 226"/>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28769" y="4879704"/>
                <a:ext cx="1474514" cy="1723457"/>
              </a:xfrm>
              <a:prstGeom prst="rect">
                <a:avLst/>
              </a:prstGeom>
            </p:spPr>
          </p:pic>
          <p:pic>
            <p:nvPicPr>
              <p:cNvPr id="228" name="Picture 227"/>
              <p:cNvPicPr>
                <a:picLocks noChangeAspect="1"/>
              </p:cNvPicPr>
              <p:nvPr/>
            </p:nvPicPr>
            <p:blipFill>
              <a:blip r:embed="rId8">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768929" y="4879703"/>
                <a:ext cx="1474514" cy="1723456"/>
              </a:xfrm>
              <a:prstGeom prst="rect">
                <a:avLst/>
              </a:prstGeom>
            </p:spPr>
          </p:pic>
        </p:grpSp>
      </p:grpSp>
      <p:grpSp>
        <p:nvGrpSpPr>
          <p:cNvPr id="16" name="Group 231"/>
          <p:cNvGrpSpPr/>
          <p:nvPr/>
        </p:nvGrpSpPr>
        <p:grpSpPr>
          <a:xfrm>
            <a:off x="323358" y="4374912"/>
            <a:ext cx="3621016" cy="701279"/>
            <a:chOff x="810397" y="17033250"/>
            <a:chExt cx="13310537" cy="3096344"/>
          </a:xfrm>
        </p:grpSpPr>
        <p:grpSp>
          <p:nvGrpSpPr>
            <p:cNvPr id="17" name="Group 232"/>
            <p:cNvGrpSpPr/>
            <p:nvPr/>
          </p:nvGrpSpPr>
          <p:grpSpPr>
            <a:xfrm>
              <a:off x="810397" y="17033250"/>
              <a:ext cx="13310537" cy="3096344"/>
              <a:chOff x="945236" y="10747088"/>
              <a:chExt cx="13310537" cy="3096344"/>
            </a:xfrm>
          </p:grpSpPr>
          <p:sp>
            <p:nvSpPr>
              <p:cNvPr id="244" name="Rectangle 243"/>
              <p:cNvSpPr/>
              <p:nvPr/>
            </p:nvSpPr>
            <p:spPr>
              <a:xfrm>
                <a:off x="945236" y="10747088"/>
                <a:ext cx="13310537"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TextBox 244"/>
              <p:cNvSpPr txBox="1"/>
              <p:nvPr/>
            </p:nvSpPr>
            <p:spPr>
              <a:xfrm>
                <a:off x="962800" y="10747088"/>
                <a:ext cx="12522282" cy="1562758"/>
              </a:xfrm>
              <a:prstGeom prst="rect">
                <a:avLst/>
              </a:prstGeom>
              <a:noFill/>
            </p:spPr>
            <p:txBody>
              <a:bodyPr wrap="square" rtlCol="0">
                <a:spAutoFit/>
              </a:bodyPr>
              <a:lstStyle/>
              <a:p>
                <a:r>
                  <a:rPr lang="en-GB" sz="1700" dirty="0"/>
                  <a:t>Consultant Anaesthetist Present</a:t>
                </a:r>
              </a:p>
            </p:txBody>
          </p:sp>
          <p:sp>
            <p:nvSpPr>
              <p:cNvPr id="246" name="Oval 245"/>
              <p:cNvSpPr/>
              <p:nvPr/>
            </p:nvSpPr>
            <p:spPr>
              <a:xfrm>
                <a:off x="12006686" y="11021016"/>
                <a:ext cx="1998105"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83%</a:t>
                </a:r>
              </a:p>
            </p:txBody>
          </p:sp>
        </p:grpSp>
        <p:grpSp>
          <p:nvGrpSpPr>
            <p:cNvPr id="18" name="Group 233"/>
            <p:cNvGrpSpPr/>
            <p:nvPr/>
          </p:nvGrpSpPr>
          <p:grpSpPr>
            <a:xfrm>
              <a:off x="1083823" y="18022535"/>
              <a:ext cx="10149570" cy="2031905"/>
              <a:chOff x="1710565" y="9244292"/>
              <a:chExt cx="8427954" cy="1574433"/>
            </a:xfrm>
          </p:grpSpPr>
          <p:pic>
            <p:nvPicPr>
              <p:cNvPr id="235" name="Picture 234"/>
              <p:cNvPicPr>
                <a:picLocks noChangeAspect="1"/>
              </p:cNvPicPr>
              <p:nvPr/>
            </p:nvPicPr>
            <p:blipFill>
              <a:blip r:embed="rId9">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10565" y="9252805"/>
                <a:ext cx="1404659" cy="1565918"/>
              </a:xfrm>
              <a:prstGeom prst="rect">
                <a:avLst/>
              </a:prstGeom>
            </p:spPr>
          </p:pic>
          <p:pic>
            <p:nvPicPr>
              <p:cNvPr id="236" name="Picture 235"/>
              <p:cNvPicPr>
                <a:picLocks noChangeAspect="1"/>
              </p:cNvPicPr>
              <p:nvPr/>
            </p:nvPicPr>
            <p:blipFill>
              <a:blip r:embed="rId9">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15224" y="9252804"/>
                <a:ext cx="1404659" cy="1565918"/>
              </a:xfrm>
              <a:prstGeom prst="rect">
                <a:avLst/>
              </a:prstGeom>
            </p:spPr>
          </p:pic>
          <p:pic>
            <p:nvPicPr>
              <p:cNvPr id="238" name="Picture 237"/>
              <p:cNvPicPr>
                <a:picLocks noChangeAspect="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19883" y="9244293"/>
                <a:ext cx="1404659" cy="1565918"/>
              </a:xfrm>
              <a:prstGeom prst="rect">
                <a:avLst/>
              </a:prstGeom>
            </p:spPr>
          </p:pic>
          <p:pic>
            <p:nvPicPr>
              <p:cNvPr id="241" name="Picture 240"/>
              <p:cNvPicPr>
                <a:picLocks noChangeAspect="1"/>
              </p:cNvPicPr>
              <p:nvPr/>
            </p:nvPicPr>
            <p:blipFill>
              <a:blip r:embed="rId9">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924542" y="9244292"/>
                <a:ext cx="1404659" cy="1565918"/>
              </a:xfrm>
              <a:prstGeom prst="rect">
                <a:avLst/>
              </a:prstGeom>
            </p:spPr>
          </p:pic>
          <p:pic>
            <p:nvPicPr>
              <p:cNvPr id="242" name="Picture 241"/>
              <p:cNvPicPr>
                <a:picLocks noChangeAspect="1"/>
              </p:cNvPicPr>
              <p:nvPr/>
            </p:nvPicPr>
            <p:blipFill>
              <a:blip r:embed="rId9">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29201" y="9244292"/>
                <a:ext cx="1404659" cy="1565918"/>
              </a:xfrm>
              <a:prstGeom prst="rect">
                <a:avLst/>
              </a:prstGeom>
            </p:spPr>
          </p:pic>
          <p:pic>
            <p:nvPicPr>
              <p:cNvPr id="243" name="Picture 242"/>
              <p:cNvPicPr>
                <a:picLocks noChangeAspect="1"/>
              </p:cNvPicPr>
              <p:nvPr/>
            </p:nvPicPr>
            <p:blipFill>
              <a:blip r:embed="rId9">
                <a:clrChange>
                  <a:clrFrom>
                    <a:srgbClr val="FEFEFE"/>
                  </a:clrFrom>
                  <a:clrTo>
                    <a:srgbClr val="FEFEFE">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733860" y="9252807"/>
                <a:ext cx="1404659" cy="1565918"/>
              </a:xfrm>
              <a:prstGeom prst="rect">
                <a:avLst/>
              </a:prstGeom>
            </p:spPr>
          </p:pic>
        </p:grpSp>
      </p:grpSp>
      <p:grpSp>
        <p:nvGrpSpPr>
          <p:cNvPr id="19" name="Group 246"/>
          <p:cNvGrpSpPr/>
          <p:nvPr/>
        </p:nvGrpSpPr>
        <p:grpSpPr>
          <a:xfrm>
            <a:off x="261151" y="5174045"/>
            <a:ext cx="3683223" cy="701279"/>
            <a:chOff x="14365244" y="3924648"/>
            <a:chExt cx="13437209" cy="3096344"/>
          </a:xfrm>
        </p:grpSpPr>
        <p:grpSp>
          <p:nvGrpSpPr>
            <p:cNvPr id="20" name="Group 247"/>
            <p:cNvGrpSpPr/>
            <p:nvPr/>
          </p:nvGrpSpPr>
          <p:grpSpPr>
            <a:xfrm>
              <a:off x="14491916" y="3924648"/>
              <a:ext cx="13310537" cy="3096344"/>
              <a:chOff x="945236" y="10747088"/>
              <a:chExt cx="13310537" cy="3096344"/>
            </a:xfrm>
          </p:grpSpPr>
          <p:sp>
            <p:nvSpPr>
              <p:cNvPr id="270" name="Rectangle 269"/>
              <p:cNvSpPr/>
              <p:nvPr/>
            </p:nvSpPr>
            <p:spPr>
              <a:xfrm>
                <a:off x="945236" y="10747088"/>
                <a:ext cx="13310537"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1" name="TextBox 270"/>
              <p:cNvSpPr txBox="1"/>
              <p:nvPr/>
            </p:nvSpPr>
            <p:spPr>
              <a:xfrm>
                <a:off x="962799" y="10747088"/>
                <a:ext cx="12522281" cy="1562758"/>
              </a:xfrm>
              <a:prstGeom prst="rect">
                <a:avLst/>
              </a:prstGeom>
              <a:noFill/>
            </p:spPr>
            <p:txBody>
              <a:bodyPr wrap="square" rtlCol="0">
                <a:spAutoFit/>
              </a:bodyPr>
              <a:lstStyle/>
              <a:p>
                <a:r>
                  <a:rPr lang="en-GB" sz="1700" dirty="0"/>
                  <a:t>Goal Directed Therapy</a:t>
                </a:r>
              </a:p>
            </p:txBody>
          </p:sp>
          <p:sp>
            <p:nvSpPr>
              <p:cNvPr id="272" name="Oval 271"/>
              <p:cNvSpPr/>
              <p:nvPr/>
            </p:nvSpPr>
            <p:spPr>
              <a:xfrm>
                <a:off x="12023850" y="11021016"/>
                <a:ext cx="1983052"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t>83%</a:t>
                </a:r>
              </a:p>
            </p:txBody>
          </p:sp>
        </p:grpSp>
        <p:grpSp>
          <p:nvGrpSpPr>
            <p:cNvPr id="21" name="Group 248"/>
            <p:cNvGrpSpPr/>
            <p:nvPr/>
          </p:nvGrpSpPr>
          <p:grpSpPr>
            <a:xfrm>
              <a:off x="14365244" y="5041162"/>
              <a:ext cx="10772912" cy="1781509"/>
              <a:chOff x="7256424" y="10409931"/>
              <a:chExt cx="7811555" cy="1781509"/>
            </a:xfrm>
          </p:grpSpPr>
          <p:pic>
            <p:nvPicPr>
              <p:cNvPr id="250" name="Picture 249"/>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24832" r="28158"/>
              <a:stretch/>
            </p:blipFill>
            <p:spPr>
              <a:xfrm>
                <a:off x="7256424" y="10409932"/>
                <a:ext cx="1684659" cy="1781508"/>
              </a:xfrm>
              <a:prstGeom prst="rect">
                <a:avLst/>
              </a:prstGeom>
            </p:spPr>
          </p:pic>
          <p:pic>
            <p:nvPicPr>
              <p:cNvPr id="265" name="Picture 264"/>
              <p:cNvPicPr>
                <a:picLocks noChangeAspect="1"/>
              </p:cNvPicPr>
              <p:nvPr/>
            </p:nvPicPr>
            <p:blipFill rotWithShape="1">
              <a:blip r:embed="rId10">
                <a:extLst>
                  <a:ext uri="{28A0092B-C50C-407E-A947-70E740481C1C}">
                    <a14:useLocalDpi xmlns:a14="http://schemas.microsoft.com/office/drawing/2010/main" val="0"/>
                  </a:ext>
                </a:extLst>
              </a:blip>
              <a:srcRect l="24832" r="28158"/>
              <a:stretch/>
            </p:blipFill>
            <p:spPr>
              <a:xfrm>
                <a:off x="8486776" y="10409932"/>
                <a:ext cx="1684659" cy="1781508"/>
              </a:xfrm>
              <a:prstGeom prst="rect">
                <a:avLst/>
              </a:prstGeom>
            </p:spPr>
          </p:pic>
          <p:pic>
            <p:nvPicPr>
              <p:cNvPr id="266" name="Picture 265"/>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24832" r="28158"/>
              <a:stretch/>
            </p:blipFill>
            <p:spPr>
              <a:xfrm>
                <a:off x="9710912" y="10409932"/>
                <a:ext cx="1684659" cy="1781508"/>
              </a:xfrm>
              <a:prstGeom prst="rect">
                <a:avLst/>
              </a:prstGeom>
            </p:spPr>
          </p:pic>
          <p:pic>
            <p:nvPicPr>
              <p:cNvPr id="267" name="Picture 266"/>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24832" r="28158"/>
              <a:stretch/>
            </p:blipFill>
            <p:spPr>
              <a:xfrm>
                <a:off x="10935048" y="10409932"/>
                <a:ext cx="1684659" cy="1781508"/>
              </a:xfrm>
              <a:prstGeom prst="rect">
                <a:avLst/>
              </a:prstGeom>
            </p:spPr>
          </p:pic>
          <p:pic>
            <p:nvPicPr>
              <p:cNvPr id="268" name="Picture 267"/>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24832" r="28158"/>
              <a:stretch/>
            </p:blipFill>
            <p:spPr>
              <a:xfrm>
                <a:off x="12159184" y="10409932"/>
                <a:ext cx="1684659" cy="1781508"/>
              </a:xfrm>
              <a:prstGeom prst="rect">
                <a:avLst/>
              </a:prstGeom>
            </p:spPr>
          </p:pic>
          <p:pic>
            <p:nvPicPr>
              <p:cNvPr id="269" name="Picture 268"/>
              <p:cNvPicPr>
                <a:picLocks noChangeAspect="1"/>
              </p:cNvPicPr>
              <p:nvPr/>
            </p:nvPicPr>
            <p:blipFill rotWithShape="1">
              <a:blip r:embed="rId10">
                <a:duotone>
                  <a:schemeClr val="accent6">
                    <a:shade val="45000"/>
                    <a:satMod val="135000"/>
                  </a:schemeClr>
                  <a:prstClr val="white"/>
                </a:duotone>
                <a:extLst>
                  <a:ext uri="{28A0092B-C50C-407E-A947-70E740481C1C}">
                    <a14:useLocalDpi xmlns:a14="http://schemas.microsoft.com/office/drawing/2010/main" val="0"/>
                  </a:ext>
                </a:extLst>
              </a:blip>
              <a:srcRect l="24832" r="28158"/>
              <a:stretch/>
            </p:blipFill>
            <p:spPr>
              <a:xfrm>
                <a:off x="13383320" y="10409931"/>
                <a:ext cx="1684659" cy="1781509"/>
              </a:xfrm>
              <a:prstGeom prst="rect">
                <a:avLst/>
              </a:prstGeom>
            </p:spPr>
          </p:pic>
        </p:grpSp>
      </p:grpSp>
      <p:grpSp>
        <p:nvGrpSpPr>
          <p:cNvPr id="22" name="Group 272"/>
          <p:cNvGrpSpPr/>
          <p:nvPr/>
        </p:nvGrpSpPr>
        <p:grpSpPr>
          <a:xfrm>
            <a:off x="313832" y="5968950"/>
            <a:ext cx="3624281" cy="701279"/>
            <a:chOff x="14365244" y="7203272"/>
            <a:chExt cx="13310537" cy="3096344"/>
          </a:xfrm>
        </p:grpSpPr>
        <p:grpSp>
          <p:nvGrpSpPr>
            <p:cNvPr id="23" name="Group 273"/>
            <p:cNvGrpSpPr/>
            <p:nvPr/>
          </p:nvGrpSpPr>
          <p:grpSpPr>
            <a:xfrm>
              <a:off x="14365244" y="7203272"/>
              <a:ext cx="13310537" cy="3096344"/>
              <a:chOff x="945236" y="10747088"/>
              <a:chExt cx="13310537" cy="3096344"/>
            </a:xfrm>
          </p:grpSpPr>
          <p:sp>
            <p:nvSpPr>
              <p:cNvPr id="283" name="Rectangle 282"/>
              <p:cNvSpPr/>
              <p:nvPr/>
            </p:nvSpPr>
            <p:spPr>
              <a:xfrm>
                <a:off x="945236" y="10747088"/>
                <a:ext cx="13310537" cy="3096344"/>
              </a:xfrm>
              <a:prstGeom prst="rect">
                <a:avLst/>
              </a:prstGeom>
              <a:solidFill>
                <a:srgbClr val="FFFF99"/>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4" name="TextBox 283"/>
              <p:cNvSpPr txBox="1"/>
              <p:nvPr/>
            </p:nvSpPr>
            <p:spPr>
              <a:xfrm>
                <a:off x="962798" y="10747088"/>
                <a:ext cx="12522279" cy="1562758"/>
              </a:xfrm>
              <a:prstGeom prst="rect">
                <a:avLst/>
              </a:prstGeom>
              <a:noFill/>
            </p:spPr>
            <p:txBody>
              <a:bodyPr wrap="square" rtlCol="0">
                <a:spAutoFit/>
              </a:bodyPr>
              <a:lstStyle/>
              <a:p>
                <a:r>
                  <a:rPr lang="en-GB" sz="1700" dirty="0"/>
                  <a:t>ICU/HDU</a:t>
                </a:r>
              </a:p>
            </p:txBody>
          </p:sp>
          <p:sp>
            <p:nvSpPr>
              <p:cNvPr id="285" name="Oval 284"/>
              <p:cNvSpPr/>
              <p:nvPr/>
            </p:nvSpPr>
            <p:spPr>
              <a:xfrm>
                <a:off x="12031926" y="11021016"/>
                <a:ext cx="1996305" cy="2548486"/>
              </a:xfrm>
              <a:prstGeom prst="ellipse">
                <a:avLst/>
              </a:prstGeom>
              <a:solidFill>
                <a:schemeClr val="tx1"/>
              </a:solidFill>
              <a:ln w="1270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100%</a:t>
                </a:r>
              </a:p>
            </p:txBody>
          </p:sp>
        </p:grpSp>
        <p:grpSp>
          <p:nvGrpSpPr>
            <p:cNvPr id="24" name="Group 275"/>
            <p:cNvGrpSpPr/>
            <p:nvPr/>
          </p:nvGrpSpPr>
          <p:grpSpPr>
            <a:xfrm>
              <a:off x="14563923" y="8355631"/>
              <a:ext cx="10225136" cy="1702260"/>
              <a:chOff x="1386459" y="15410508"/>
              <a:chExt cx="12066864" cy="1180552"/>
            </a:xfrm>
          </p:grpSpPr>
          <p:pic>
            <p:nvPicPr>
              <p:cNvPr id="277" name="Picture 13"/>
              <p:cNvPicPr>
                <a:picLocks noChangeAspect="1" noChangeArrowheads="1"/>
              </p:cNvPicPr>
              <p:nvPr/>
            </p:nvPicPr>
            <p:blipFill>
              <a:blip r:embed="rId1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86459" y="15410508"/>
                <a:ext cx="1928078" cy="118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9" name="Picture 13"/>
              <p:cNvPicPr>
                <a:picLocks noChangeAspect="1" noChangeArrowheads="1"/>
              </p:cNvPicPr>
              <p:nvPr/>
            </p:nvPicPr>
            <p:blipFill>
              <a:blip r:embed="rId1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18907" y="15410511"/>
                <a:ext cx="1928078" cy="118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0" name="Picture 13"/>
              <p:cNvPicPr>
                <a:picLocks noChangeAspect="1" noChangeArrowheads="1"/>
              </p:cNvPicPr>
              <p:nvPr/>
            </p:nvPicPr>
            <p:blipFill>
              <a:blip r:embed="rId1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1269" y="15410514"/>
                <a:ext cx="1928078" cy="118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1" name="Picture 13"/>
              <p:cNvPicPr>
                <a:picLocks noChangeAspect="1" noChangeArrowheads="1"/>
              </p:cNvPicPr>
              <p:nvPr/>
            </p:nvPicPr>
            <p:blipFill>
              <a:blip r:embed="rId1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78540" y="15410517"/>
                <a:ext cx="1928078" cy="118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2" name="Picture 13"/>
              <p:cNvPicPr>
                <a:picLocks noChangeAspect="1" noChangeArrowheads="1"/>
              </p:cNvPicPr>
              <p:nvPr/>
            </p:nvPicPr>
            <p:blipFill>
              <a:blip r:embed="rId11"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525245" y="15410521"/>
                <a:ext cx="1928078" cy="1180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aphicFrame>
        <p:nvGraphicFramePr>
          <p:cNvPr id="12" name="Table 11"/>
          <p:cNvGraphicFramePr>
            <a:graphicFrameLocks noGrp="1"/>
          </p:cNvGraphicFramePr>
          <p:nvPr>
            <p:extLst>
              <p:ext uri="{D42A27DB-BD31-4B8C-83A1-F6EECF244321}">
                <p14:modId xmlns:p14="http://schemas.microsoft.com/office/powerpoint/2010/main" val="1504079988"/>
              </p:ext>
            </p:extLst>
          </p:nvPr>
        </p:nvGraphicFramePr>
        <p:xfrm>
          <a:off x="265286" y="607573"/>
          <a:ext cx="5116924" cy="551471"/>
        </p:xfrm>
        <a:graphic>
          <a:graphicData uri="http://schemas.openxmlformats.org/drawingml/2006/table">
            <a:tbl>
              <a:tblPr firstRow="1" bandRow="1">
                <a:tableStyleId>{93296810-A885-4BE3-A3E7-6D5BEEA58F35}</a:tableStyleId>
              </a:tblPr>
              <a:tblGrid>
                <a:gridCol w="1279231"/>
                <a:gridCol w="1279231"/>
                <a:gridCol w="1279231"/>
                <a:gridCol w="1279231"/>
              </a:tblGrid>
              <a:tr h="324455">
                <a:tc>
                  <a:txBody>
                    <a:bodyPr/>
                    <a:lstStyle/>
                    <a:p>
                      <a:pPr algn="ctr"/>
                      <a:r>
                        <a:rPr lang="en-GB" sz="1000" dirty="0" smtClean="0"/>
                        <a:t>Number of laparotomies</a:t>
                      </a:r>
                      <a:endParaRPr lang="en-GB" sz="1000" dirty="0"/>
                    </a:p>
                  </a:txBody>
                  <a:tcPr marL="39095" marR="39095" marT="10355" marB="10355" anchor="ctr">
                    <a:solidFill>
                      <a:schemeClr val="tx1"/>
                    </a:solidFill>
                  </a:tcPr>
                </a:tc>
                <a:tc>
                  <a:txBody>
                    <a:bodyPr/>
                    <a:lstStyle/>
                    <a:p>
                      <a:pPr algn="ctr"/>
                      <a:r>
                        <a:rPr lang="en-GB" sz="1000" dirty="0" smtClean="0"/>
                        <a:t>Number</a:t>
                      </a:r>
                      <a:r>
                        <a:rPr lang="en-GB" sz="1000" baseline="0" dirty="0" smtClean="0"/>
                        <a:t> of deaths</a:t>
                      </a:r>
                      <a:endParaRPr lang="en-GB" sz="1000" dirty="0"/>
                    </a:p>
                  </a:txBody>
                  <a:tcPr marL="39095" marR="39095" marT="10355" marB="10355" anchor="ctr">
                    <a:solidFill>
                      <a:schemeClr val="tx1"/>
                    </a:solidFill>
                  </a:tcPr>
                </a:tc>
                <a:tc>
                  <a:txBody>
                    <a:bodyPr/>
                    <a:lstStyle/>
                    <a:p>
                      <a:pPr algn="ctr"/>
                      <a:r>
                        <a:rPr lang="en-GB" sz="1000" dirty="0" smtClean="0"/>
                        <a:t>Mortality rate</a:t>
                      </a:r>
                      <a:endParaRPr lang="en-GB" sz="1000" dirty="0"/>
                    </a:p>
                  </a:txBody>
                  <a:tcPr marL="39095" marR="39095" marT="10355" marB="10355" anchor="ctr">
                    <a:solidFill>
                      <a:schemeClr val="tx1"/>
                    </a:solidFill>
                  </a:tcPr>
                </a:tc>
                <a:tc>
                  <a:txBody>
                    <a:bodyPr/>
                    <a:lstStyle/>
                    <a:p>
                      <a:pPr algn="ctr"/>
                      <a:r>
                        <a:rPr lang="en-GB" sz="1000" dirty="0" smtClean="0"/>
                        <a:t>Observed </a:t>
                      </a:r>
                      <a:r>
                        <a:rPr lang="en-GB" sz="1000" dirty="0" err="1" smtClean="0"/>
                        <a:t>vs</a:t>
                      </a:r>
                      <a:r>
                        <a:rPr lang="en-GB" sz="1000" dirty="0" smtClean="0"/>
                        <a:t> Expected Mortality</a:t>
                      </a:r>
                      <a:endParaRPr lang="en-GB" sz="1000" dirty="0"/>
                    </a:p>
                  </a:txBody>
                  <a:tcPr marL="39095" marR="39095" marT="10355" marB="10355" anchor="ctr">
                    <a:solidFill>
                      <a:schemeClr val="tx1"/>
                    </a:solidFill>
                  </a:tcPr>
                </a:tc>
              </a:tr>
              <a:tr h="225961">
                <a:tc>
                  <a:txBody>
                    <a:bodyPr/>
                    <a:lstStyle/>
                    <a:p>
                      <a:pPr algn="ctr"/>
                      <a:r>
                        <a:rPr lang="en-GB" sz="1300" dirty="0" smtClean="0"/>
                        <a:t>21</a:t>
                      </a:r>
                      <a:endParaRPr lang="en-GB" sz="1300" dirty="0"/>
                    </a:p>
                  </a:txBody>
                  <a:tcPr marL="39095" marR="39095" marT="10355" marB="10355">
                    <a:solidFill>
                      <a:schemeClr val="bg1">
                        <a:lumMod val="85000"/>
                      </a:schemeClr>
                    </a:solidFill>
                  </a:tcPr>
                </a:tc>
                <a:tc>
                  <a:txBody>
                    <a:bodyPr/>
                    <a:lstStyle/>
                    <a:p>
                      <a:pPr algn="ctr"/>
                      <a:r>
                        <a:rPr lang="en-GB" sz="1300" dirty="0" smtClean="0"/>
                        <a:t>6</a:t>
                      </a:r>
                      <a:endParaRPr lang="en-GB" sz="1300" dirty="0"/>
                    </a:p>
                  </a:txBody>
                  <a:tcPr marL="39095" marR="39095" marT="10355" marB="10355">
                    <a:solidFill>
                      <a:schemeClr val="bg1">
                        <a:lumMod val="85000"/>
                      </a:schemeClr>
                    </a:solidFill>
                  </a:tcPr>
                </a:tc>
                <a:tc>
                  <a:txBody>
                    <a:bodyPr/>
                    <a:lstStyle/>
                    <a:p>
                      <a:pPr algn="ctr"/>
                      <a:r>
                        <a:rPr lang="en-GB" sz="1300" dirty="0" smtClean="0"/>
                        <a:t>29%</a:t>
                      </a:r>
                      <a:endParaRPr lang="en-GB" sz="1300" dirty="0"/>
                    </a:p>
                  </a:txBody>
                  <a:tcPr marL="39095" marR="39095" marT="10355" marB="10355">
                    <a:solidFill>
                      <a:schemeClr val="accent2">
                        <a:lumMod val="60000"/>
                        <a:lumOff val="40000"/>
                      </a:schemeClr>
                    </a:solidFill>
                  </a:tcPr>
                </a:tc>
                <a:tc>
                  <a:txBody>
                    <a:bodyPr/>
                    <a:lstStyle/>
                    <a:p>
                      <a:pPr algn="ctr"/>
                      <a:r>
                        <a:rPr lang="en-GB" sz="1300" dirty="0" smtClean="0"/>
                        <a:t>211%</a:t>
                      </a:r>
                      <a:endParaRPr lang="en-GB" sz="1300" dirty="0"/>
                    </a:p>
                  </a:txBody>
                  <a:tcPr marL="39095" marR="39095" marT="10355" marB="10355">
                    <a:solidFill>
                      <a:schemeClr val="accent2">
                        <a:lumMod val="60000"/>
                        <a:lumOff val="40000"/>
                      </a:schemeClr>
                    </a:solidFill>
                  </a:tcPr>
                </a:tc>
              </a:tr>
            </a:tbl>
          </a:graphicData>
        </a:graphic>
      </p:graphicFrame>
      <p:sp>
        <p:nvSpPr>
          <p:cNvPr id="13" name="Rectangle 12"/>
          <p:cNvSpPr/>
          <p:nvPr/>
        </p:nvSpPr>
        <p:spPr>
          <a:xfrm>
            <a:off x="4107679" y="1252215"/>
            <a:ext cx="2413706" cy="1488248"/>
          </a:xfrm>
          <a:prstGeom prst="rect">
            <a:avLst/>
          </a:prstGeom>
          <a:solidFill>
            <a:srgbClr val="CCFFCC"/>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Identifying the patient’s risk correctly ensures high risk patients are identified early.  All of these patients were high risk with a P-POSSUM predicted mortality &gt; 5%.</a:t>
            </a:r>
          </a:p>
        </p:txBody>
      </p:sp>
      <p:sp>
        <p:nvSpPr>
          <p:cNvPr id="286" name="Rectangle 285"/>
          <p:cNvSpPr/>
          <p:nvPr/>
        </p:nvSpPr>
        <p:spPr>
          <a:xfrm>
            <a:off x="4107897" y="3608397"/>
            <a:ext cx="2417096" cy="1467794"/>
          </a:xfrm>
          <a:prstGeom prst="rect">
            <a:avLst/>
          </a:prstGeom>
          <a:solidFill>
            <a:srgbClr val="CCFFCC"/>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All patients had a documented risk of &gt; 5%; consultant presence should therefore have been mandated.</a:t>
            </a:r>
          </a:p>
        </p:txBody>
      </p:sp>
      <p:sp>
        <p:nvSpPr>
          <p:cNvPr id="287" name="Rectangle 286"/>
          <p:cNvSpPr/>
          <p:nvPr/>
        </p:nvSpPr>
        <p:spPr>
          <a:xfrm>
            <a:off x="4093608" y="2813044"/>
            <a:ext cx="2413706" cy="697264"/>
          </a:xfrm>
          <a:prstGeom prst="rect">
            <a:avLst/>
          </a:prstGeom>
          <a:solidFill>
            <a:srgbClr val="CCFFCC"/>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Further to this review, a new work stream is being developed to address this issue.</a:t>
            </a:r>
          </a:p>
        </p:txBody>
      </p:sp>
      <p:sp>
        <p:nvSpPr>
          <p:cNvPr id="288" name="Rectangle 287"/>
          <p:cNvSpPr/>
          <p:nvPr/>
        </p:nvSpPr>
        <p:spPr>
          <a:xfrm>
            <a:off x="4107679" y="5148428"/>
            <a:ext cx="2417314" cy="726896"/>
          </a:xfrm>
          <a:prstGeom prst="rect">
            <a:avLst/>
          </a:prstGeom>
          <a:solidFill>
            <a:srgbClr val="CCFFCC"/>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The Gold Standard for managing fluid balance correctly is using ODM/</a:t>
            </a:r>
            <a:r>
              <a:rPr lang="en-GB" sz="900" dirty="0" err="1">
                <a:solidFill>
                  <a:schemeClr val="tx1"/>
                </a:solidFill>
              </a:rPr>
              <a:t>LidCo</a:t>
            </a:r>
            <a:r>
              <a:rPr lang="en-GB" sz="900" dirty="0">
                <a:solidFill>
                  <a:schemeClr val="tx1"/>
                </a:solidFill>
              </a:rPr>
              <a:t>.  This reduces complications and Length of Stay for Laparotomy patients.</a:t>
            </a:r>
          </a:p>
        </p:txBody>
      </p:sp>
      <p:sp>
        <p:nvSpPr>
          <p:cNvPr id="289" name="Rectangle 288"/>
          <p:cNvSpPr/>
          <p:nvPr/>
        </p:nvSpPr>
        <p:spPr>
          <a:xfrm>
            <a:off x="4093608" y="5968950"/>
            <a:ext cx="2431385" cy="697264"/>
          </a:xfrm>
          <a:prstGeom prst="rect">
            <a:avLst/>
          </a:prstGeom>
          <a:solidFill>
            <a:srgbClr val="CCFFCC"/>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The Protocol at Medway is for </a:t>
            </a:r>
            <a:r>
              <a:rPr lang="en-GB" sz="900" b="1" dirty="0">
                <a:solidFill>
                  <a:schemeClr val="tx1"/>
                </a:solidFill>
              </a:rPr>
              <a:t>ALL</a:t>
            </a:r>
            <a:r>
              <a:rPr lang="en-GB" sz="900" dirty="0">
                <a:solidFill>
                  <a:schemeClr val="tx1"/>
                </a:solidFill>
              </a:rPr>
              <a:t> post-laparotomy patients to go to HDU/ICU.  If this does not happen, please call the ICU consultant on call to discuss.</a:t>
            </a:r>
          </a:p>
        </p:txBody>
      </p:sp>
      <p:cxnSp>
        <p:nvCxnSpPr>
          <p:cNvPr id="38" name="Straight Arrow Connector 37"/>
          <p:cNvCxnSpPr>
            <a:stCxn id="157" idx="3"/>
            <a:endCxn id="13" idx="1"/>
          </p:cNvCxnSpPr>
          <p:nvPr/>
        </p:nvCxnSpPr>
        <p:spPr>
          <a:xfrm>
            <a:off x="3944374" y="1602855"/>
            <a:ext cx="163305" cy="393484"/>
          </a:xfrm>
          <a:prstGeom prst="straightConnector1">
            <a:avLst/>
          </a:prstGeom>
          <a:ln w="76200">
            <a:tailEnd type="arrow"/>
          </a:ln>
        </p:spPr>
        <p:style>
          <a:lnRef idx="1">
            <a:schemeClr val="accent2"/>
          </a:lnRef>
          <a:fillRef idx="0">
            <a:schemeClr val="accent2"/>
          </a:fillRef>
          <a:effectRef idx="0">
            <a:schemeClr val="accent2"/>
          </a:effectRef>
          <a:fontRef idx="minor">
            <a:schemeClr val="tx1"/>
          </a:fontRef>
        </p:style>
      </p:cxnSp>
      <p:cxnSp>
        <p:nvCxnSpPr>
          <p:cNvPr id="40" name="Straight Arrow Connector 39"/>
          <p:cNvCxnSpPr>
            <a:endCxn id="13" idx="1"/>
          </p:cNvCxnSpPr>
          <p:nvPr/>
        </p:nvCxnSpPr>
        <p:spPr>
          <a:xfrm flipV="1">
            <a:off x="3951409" y="1996339"/>
            <a:ext cx="156270" cy="396337"/>
          </a:xfrm>
          <a:prstGeom prst="straightConnector1">
            <a:avLst/>
          </a:prstGeom>
          <a:ln w="76200">
            <a:tailEnd type="arrow"/>
          </a:ln>
        </p:spPr>
        <p:style>
          <a:lnRef idx="1">
            <a:schemeClr val="accent2"/>
          </a:lnRef>
          <a:fillRef idx="0">
            <a:schemeClr val="accent2"/>
          </a:fillRef>
          <a:effectRef idx="0">
            <a:schemeClr val="accent2"/>
          </a:effectRef>
          <a:fontRef idx="minor">
            <a:schemeClr val="tx1"/>
          </a:fontRef>
        </p:style>
      </p:cxnSp>
      <p:cxnSp>
        <p:nvCxnSpPr>
          <p:cNvPr id="47" name="Elbow Connector 46"/>
          <p:cNvCxnSpPr>
            <a:stCxn id="13" idx="3"/>
            <a:endCxn id="286" idx="3"/>
          </p:cNvCxnSpPr>
          <p:nvPr/>
        </p:nvCxnSpPr>
        <p:spPr>
          <a:xfrm>
            <a:off x="6521386" y="1996339"/>
            <a:ext cx="3607" cy="2345955"/>
          </a:xfrm>
          <a:prstGeom prst="bentConnector3">
            <a:avLst>
              <a:gd name="adj1" fmla="val 2013611"/>
            </a:avLst>
          </a:prstGeom>
          <a:ln w="76200">
            <a:tailEnd type="arrow" w="sm" len="sm"/>
          </a:ln>
        </p:spPr>
        <p:style>
          <a:lnRef idx="1">
            <a:schemeClr val="accent2"/>
          </a:lnRef>
          <a:fillRef idx="0">
            <a:schemeClr val="accent2"/>
          </a:fillRef>
          <a:effectRef idx="0">
            <a:schemeClr val="accent2"/>
          </a:effectRef>
          <a:fontRef idx="minor">
            <a:schemeClr val="tx1"/>
          </a:fontRef>
        </p:style>
      </p:cxnSp>
      <p:pic>
        <p:nvPicPr>
          <p:cNvPr id="105" name="Picture 4" descr="http://simpleicon.com/wp-content/uploads/calculator.png"/>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2415" y="1524710"/>
            <a:ext cx="576074" cy="38095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http://simpleicon.com/wp-content/uploads/calculator.png"/>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69062" y="1523366"/>
            <a:ext cx="576074" cy="38095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descr="http://simpleicon.com/wp-content/uploads/calculator.png"/>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25710" y="1523366"/>
            <a:ext cx="576074" cy="38095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http://simpleicon.com/wp-content/uploads/calculator.png"/>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82357" y="1529474"/>
            <a:ext cx="576074" cy="38095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http://simpleicon.com/wp-content/uploads/calculator.png"/>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705" y="1529474"/>
            <a:ext cx="576074" cy="380950"/>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5463549" y="636067"/>
            <a:ext cx="3413981" cy="506978"/>
          </a:xfrm>
          <a:prstGeom prst="rect">
            <a:avLst/>
          </a:prstGeom>
          <a:solidFill>
            <a:schemeClr val="accent1">
              <a:lumMod val="20000"/>
              <a:lumOff val="80000"/>
            </a:schemeClr>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b="1" dirty="0">
                <a:solidFill>
                  <a:schemeClr val="tx1"/>
                </a:solidFill>
              </a:rPr>
              <a:t>Observed </a:t>
            </a:r>
            <a:r>
              <a:rPr lang="en-GB" sz="900" b="1" dirty="0" err="1">
                <a:solidFill>
                  <a:schemeClr val="tx1"/>
                </a:solidFill>
              </a:rPr>
              <a:t>vs</a:t>
            </a:r>
            <a:r>
              <a:rPr lang="en-GB" sz="900" b="1" dirty="0">
                <a:solidFill>
                  <a:schemeClr val="tx1"/>
                </a:solidFill>
              </a:rPr>
              <a:t> Expected Mortality:</a:t>
            </a:r>
          </a:p>
          <a:p>
            <a:r>
              <a:rPr lang="en-GB" sz="900" dirty="0">
                <a:solidFill>
                  <a:schemeClr val="tx1"/>
                </a:solidFill>
              </a:rPr>
              <a:t>This is calculated using the following formula:</a:t>
            </a:r>
          </a:p>
          <a:p>
            <a:pPr algn="ctr"/>
            <a:r>
              <a:rPr lang="en-GB" sz="900" b="1" dirty="0">
                <a:solidFill>
                  <a:schemeClr val="tx1"/>
                </a:solidFill>
              </a:rPr>
              <a:t>Number of deaths / Sum of Pre-Op P-POSSUM Predicted Mortality </a:t>
            </a:r>
          </a:p>
        </p:txBody>
      </p:sp>
      <p:sp>
        <p:nvSpPr>
          <p:cNvPr id="127" name="Rectangle 126"/>
          <p:cNvSpPr/>
          <p:nvPr/>
        </p:nvSpPr>
        <p:spPr>
          <a:xfrm>
            <a:off x="6724765" y="1602855"/>
            <a:ext cx="2133552" cy="1137608"/>
          </a:xfrm>
          <a:prstGeom prst="rect">
            <a:avLst/>
          </a:prstGeom>
          <a:solidFill>
            <a:schemeClr val="accent1">
              <a:lumMod val="20000"/>
              <a:lumOff val="80000"/>
            </a:schemeClr>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marL="141595" indent="-141595">
              <a:buFont typeface="Arial" panose="020B0604020202020204" pitchFamily="34" charset="0"/>
              <a:buChar char="•"/>
            </a:pPr>
            <a:r>
              <a:rPr lang="en-GB" sz="900" dirty="0">
                <a:solidFill>
                  <a:schemeClr val="tx1"/>
                </a:solidFill>
              </a:rPr>
              <a:t>Each icon of the infographic corresponds to an individual patient; the patients are in the same sequence in each infographic.</a:t>
            </a:r>
          </a:p>
          <a:p>
            <a:pPr marL="141595" indent="-141595">
              <a:buFont typeface="Arial" panose="020B0604020202020204" pitchFamily="34" charset="0"/>
              <a:buChar char="•"/>
            </a:pPr>
            <a:r>
              <a:rPr lang="en-GB" sz="900" dirty="0">
                <a:solidFill>
                  <a:schemeClr val="tx1"/>
                </a:solidFill>
              </a:rPr>
              <a:t>Pre-op P-POSSUM should be calculated in real time using the NELA data entry tool.  </a:t>
            </a:r>
          </a:p>
        </p:txBody>
      </p:sp>
      <p:sp>
        <p:nvSpPr>
          <p:cNvPr id="128" name="Rectangle 127"/>
          <p:cNvSpPr/>
          <p:nvPr/>
        </p:nvSpPr>
        <p:spPr>
          <a:xfrm>
            <a:off x="6724765" y="2809265"/>
            <a:ext cx="2133552" cy="701279"/>
          </a:xfrm>
          <a:prstGeom prst="rect">
            <a:avLst/>
          </a:prstGeom>
          <a:solidFill>
            <a:schemeClr val="accent1">
              <a:lumMod val="20000"/>
              <a:lumOff val="80000"/>
            </a:schemeClr>
          </a:solid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28319" tIns="14159" rIns="28319" bIns="14159" rtlCol="0" anchor="ctr"/>
          <a:lstStyle/>
          <a:p>
            <a:pPr algn="ctr"/>
            <a:r>
              <a:rPr lang="en-GB" sz="900" dirty="0">
                <a:solidFill>
                  <a:schemeClr val="tx1"/>
                </a:solidFill>
              </a:rPr>
              <a:t>If the time between decision to operate and arrival at theatre was less than the upper end of the NCEPOD urgency assigned to a patient, they met this standard.</a:t>
            </a:r>
          </a:p>
        </p:txBody>
      </p:sp>
      <p:sp>
        <p:nvSpPr>
          <p:cNvPr id="26" name="TextBox 25"/>
          <p:cNvSpPr txBox="1"/>
          <p:nvPr/>
        </p:nvSpPr>
        <p:spPr>
          <a:xfrm>
            <a:off x="6776884" y="1219951"/>
            <a:ext cx="2168698" cy="705703"/>
          </a:xfrm>
          <a:prstGeom prst="rect">
            <a:avLst/>
          </a:prstGeom>
          <a:noFill/>
        </p:spPr>
        <p:txBody>
          <a:bodyPr wrap="square" lIns="28319" tIns="14159" rIns="28319" bIns="14159" rtlCol="0">
            <a:spAutoFit/>
          </a:bodyPr>
          <a:lstStyle/>
          <a:p>
            <a:pPr algn="ctr"/>
            <a:r>
              <a:rPr lang="en-GB" sz="2200" b="1" dirty="0"/>
              <a:t>Explanatory Notes</a:t>
            </a:r>
          </a:p>
        </p:txBody>
      </p:sp>
      <p:sp>
        <p:nvSpPr>
          <p:cNvPr id="138" name="Rectangle 137"/>
          <p:cNvSpPr/>
          <p:nvPr/>
        </p:nvSpPr>
        <p:spPr>
          <a:xfrm>
            <a:off x="6724765" y="3608397"/>
            <a:ext cx="2133552" cy="3061832"/>
          </a:xfrm>
          <a:prstGeom prst="rect">
            <a:avLst/>
          </a:prstGeom>
          <a:solidFill>
            <a:schemeClr val="accent2">
              <a:lumMod val="20000"/>
              <a:lumOff val="80000"/>
            </a:schemeClr>
          </a:solidFill>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4597" tIns="44597" rIns="44597" bIns="44597" rtlCol="0" anchor="t" anchorCtr="0"/>
          <a:lstStyle/>
          <a:p>
            <a:r>
              <a:rPr lang="en-GB" sz="2000" b="1" dirty="0">
                <a:solidFill>
                  <a:schemeClr val="tx1"/>
                </a:solidFill>
              </a:rPr>
              <a:t>Contacts:</a:t>
            </a:r>
          </a:p>
          <a:p>
            <a:endParaRPr lang="en-GB" sz="400" b="1" dirty="0">
              <a:solidFill>
                <a:schemeClr val="tx1"/>
              </a:solidFill>
            </a:endParaRPr>
          </a:p>
          <a:p>
            <a:r>
              <a:rPr lang="en-GB" sz="1100" dirty="0">
                <a:solidFill>
                  <a:schemeClr val="tx1"/>
                </a:solidFill>
              </a:rPr>
              <a:t>Dr Sarah Hare, Consultant Anaesthetist: ELC Lead (</a:t>
            </a:r>
            <a:r>
              <a:rPr lang="en-GB" sz="1100" dirty="0">
                <a:solidFill>
                  <a:schemeClr val="tx1"/>
                </a:solidFill>
                <a:hlinkClick r:id="rId12"/>
              </a:rPr>
              <a:t>sarah.hare@medway.nhs.uk</a:t>
            </a:r>
            <a:r>
              <a:rPr lang="en-GB" sz="1100" dirty="0">
                <a:solidFill>
                  <a:schemeClr val="tx1"/>
                </a:solidFill>
              </a:rPr>
              <a:t>) </a:t>
            </a:r>
          </a:p>
          <a:p>
            <a:endParaRPr lang="en-GB" sz="400" dirty="0">
              <a:solidFill>
                <a:schemeClr val="tx1"/>
              </a:solidFill>
            </a:endParaRPr>
          </a:p>
          <a:p>
            <a:r>
              <a:rPr lang="en-GB" sz="1100" dirty="0">
                <a:solidFill>
                  <a:schemeClr val="tx1"/>
                </a:solidFill>
              </a:rPr>
              <a:t>Mr Neil Kukreja, Consultant Surgeon ELC Lead – Surgery (</a:t>
            </a:r>
            <a:r>
              <a:rPr lang="en-GB" sz="1100" dirty="0">
                <a:solidFill>
                  <a:schemeClr val="tx1"/>
                </a:solidFill>
                <a:hlinkClick r:id="rId13"/>
              </a:rPr>
              <a:t>neil.kukreja@medway.nhs.uk</a:t>
            </a:r>
            <a:r>
              <a:rPr lang="en-GB" sz="1100" dirty="0">
                <a:solidFill>
                  <a:schemeClr val="tx1"/>
                </a:solidFill>
              </a:rPr>
              <a:t>) </a:t>
            </a:r>
          </a:p>
          <a:p>
            <a:endParaRPr lang="en-GB" sz="400" dirty="0">
              <a:solidFill>
                <a:schemeClr val="tx1"/>
              </a:solidFill>
            </a:endParaRPr>
          </a:p>
          <a:p>
            <a:r>
              <a:rPr lang="en-GB" sz="1100" dirty="0">
                <a:solidFill>
                  <a:schemeClr val="tx1"/>
                </a:solidFill>
              </a:rPr>
              <a:t>Dr Paul Hayden, Consultant Anaesthetist; ELC Lead – Critical Care (</a:t>
            </a:r>
            <a:r>
              <a:rPr lang="en-GB" sz="1100" dirty="0">
                <a:solidFill>
                  <a:schemeClr val="tx1"/>
                </a:solidFill>
                <a:hlinkClick r:id="rId14"/>
              </a:rPr>
              <a:t>paul.hayden@medway.nhs.uk</a:t>
            </a:r>
            <a:r>
              <a:rPr lang="en-GB" sz="1100" dirty="0">
                <a:solidFill>
                  <a:schemeClr val="tx1"/>
                </a:solidFill>
              </a:rPr>
              <a:t>) </a:t>
            </a:r>
          </a:p>
          <a:p>
            <a:endParaRPr lang="en-GB" sz="400" dirty="0">
              <a:solidFill>
                <a:schemeClr val="tx1"/>
              </a:solidFill>
            </a:endParaRPr>
          </a:p>
          <a:p>
            <a:r>
              <a:rPr lang="en-GB" sz="1100" dirty="0">
                <a:solidFill>
                  <a:schemeClr val="tx1"/>
                </a:solidFill>
              </a:rPr>
              <a:t>Dr </a:t>
            </a:r>
            <a:r>
              <a:rPr lang="en-GB" sz="1100" dirty="0" err="1">
                <a:solidFill>
                  <a:schemeClr val="tx1"/>
                </a:solidFill>
              </a:rPr>
              <a:t>Kirti</a:t>
            </a:r>
            <a:r>
              <a:rPr lang="en-GB" sz="1100" dirty="0">
                <a:solidFill>
                  <a:schemeClr val="tx1"/>
                </a:solidFill>
              </a:rPr>
              <a:t> Mukherjee, Consultant Anaesthetist; NELA Lead (</a:t>
            </a:r>
            <a:r>
              <a:rPr lang="en-GB" sz="1100" dirty="0">
                <a:solidFill>
                  <a:schemeClr val="tx1"/>
                </a:solidFill>
                <a:hlinkClick r:id="rId15"/>
              </a:rPr>
              <a:t>kirti.mukherjee@medway.nhs.uk</a:t>
            </a:r>
            <a:r>
              <a:rPr lang="en-GB" sz="1100" dirty="0">
                <a:solidFill>
                  <a:schemeClr val="tx1"/>
                </a:solidFill>
              </a:rPr>
              <a:t>)  </a:t>
            </a:r>
            <a:endParaRPr lang="en-GB" sz="1100" b="1" dirty="0">
              <a:solidFill>
                <a:schemeClr val="tx1"/>
              </a:solidFill>
            </a:endParaRPr>
          </a:p>
        </p:txBody>
      </p:sp>
      <p:sp>
        <p:nvSpPr>
          <p:cNvPr id="2" name="TextBox 1"/>
          <p:cNvSpPr txBox="1"/>
          <p:nvPr/>
        </p:nvSpPr>
        <p:spPr>
          <a:xfrm>
            <a:off x="864633" y="6283091"/>
            <a:ext cx="403943" cy="397926"/>
          </a:xfrm>
          <a:prstGeom prst="rect">
            <a:avLst/>
          </a:prstGeom>
          <a:noFill/>
        </p:spPr>
        <p:txBody>
          <a:bodyPr wrap="square" lIns="28319" tIns="14159" rIns="28319" bIns="14159" rtlCol="0">
            <a:spAutoFit/>
          </a:bodyPr>
          <a:lstStyle/>
          <a:p>
            <a:pPr algn="ctr"/>
            <a:r>
              <a:rPr lang="en-GB" sz="800" dirty="0"/>
              <a:t>End of Life Care</a:t>
            </a:r>
          </a:p>
        </p:txBody>
      </p:sp>
    </p:spTree>
    <p:extLst>
      <p:ext uri="{BB962C8B-B14F-4D97-AF65-F5344CB8AC3E}">
        <p14:creationId xmlns:p14="http://schemas.microsoft.com/office/powerpoint/2010/main" val="3944942515"/>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5 at 12.51.13.png"/>
          <p:cNvPicPr>
            <a:picLocks noChangeAspect="1"/>
          </p:cNvPicPr>
          <p:nvPr/>
        </p:nvPicPr>
        <p:blipFill>
          <a:blip r:embed="rId2"/>
          <a:stretch>
            <a:fillRect/>
          </a:stretch>
        </p:blipFill>
        <p:spPr>
          <a:xfrm>
            <a:off x="1323678" y="0"/>
            <a:ext cx="6596604" cy="624965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endParaRPr lang="en-US" dirty="0"/>
          </a:p>
        </p:txBody>
      </p:sp>
      <p:pic>
        <p:nvPicPr>
          <p:cNvPr id="4" name="Picture 3"/>
          <p:cNvPicPr>
            <a:picLocks noGrp="1" noChangeAspect="1" noChangeArrowheads="1"/>
          </p:cNvPicPr>
          <p:nvPr/>
        </p:nvPicPr>
        <p:blipFill>
          <a:blip r:embed="rId3"/>
          <a:srcRect/>
          <a:stretch>
            <a:fillRect/>
          </a:stretch>
        </p:blipFill>
        <p:spPr>
          <a:xfrm>
            <a:off x="457200" y="274638"/>
            <a:ext cx="4800229" cy="3597968"/>
          </a:xfrm>
          <a:prstGeom prst="rect">
            <a:avLst/>
          </a:prstGeom>
          <a:noFill/>
          <a:ln/>
        </p:spPr>
      </p:pic>
      <p:sp>
        <p:nvSpPr>
          <p:cNvPr id="6" name="TextBox 5"/>
          <p:cNvSpPr txBox="1"/>
          <p:nvPr/>
        </p:nvSpPr>
        <p:spPr>
          <a:xfrm>
            <a:off x="3215696" y="4271618"/>
            <a:ext cx="3157422" cy="1200329"/>
          </a:xfrm>
          <a:prstGeom prst="rect">
            <a:avLst/>
          </a:prstGeom>
          <a:solidFill>
            <a:schemeClr val="tx2">
              <a:lumMod val="20000"/>
              <a:lumOff val="80000"/>
              <a:alpha val="40000"/>
            </a:schemeClr>
          </a:solidFill>
          <a:ln>
            <a:solidFill>
              <a:schemeClr val="tx1"/>
            </a:solidFill>
          </a:ln>
          <a:effectLst>
            <a:glow rad="101600">
              <a:schemeClr val="tx2">
                <a:lumMod val="20000"/>
                <a:lumOff val="80000"/>
                <a:alpha val="29000"/>
              </a:schemeClr>
            </a:glow>
          </a:effectLst>
          <a:scene3d>
            <a:camera prst="orthographicFront"/>
            <a:lightRig rig="threePt" dir="t"/>
          </a:scene3d>
          <a:sp3d>
            <a:bevelT/>
          </a:sp3d>
        </p:spPr>
        <p:txBody>
          <a:bodyPr wrap="square" rtlCol="0">
            <a:spAutoFit/>
          </a:bodyPr>
          <a:lstStyle/>
          <a:p>
            <a:r>
              <a:rPr lang="en-US" dirty="0" smtClean="0"/>
              <a:t>Total </a:t>
            </a:r>
            <a:r>
              <a:rPr lang="en-US" dirty="0" err="1" smtClean="0"/>
              <a:t>Laparotomies</a:t>
            </a:r>
            <a:r>
              <a:rPr lang="en-US" dirty="0" smtClean="0"/>
              <a:t> per year;</a:t>
            </a:r>
          </a:p>
          <a:p>
            <a:r>
              <a:rPr lang="en-US" dirty="0" smtClean="0"/>
              <a:t>Year 1 = 164</a:t>
            </a:r>
          </a:p>
          <a:p>
            <a:r>
              <a:rPr lang="en-US" dirty="0" smtClean="0"/>
              <a:t>Year 2 = 197</a:t>
            </a:r>
          </a:p>
          <a:p>
            <a:r>
              <a:rPr lang="en-US" dirty="0" smtClean="0"/>
              <a:t>Year 3 = 182 (year to date)</a:t>
            </a:r>
            <a:endParaRPr lang="en-US" dirty="0"/>
          </a:p>
        </p:txBody>
      </p:sp>
      <p:pic>
        <p:nvPicPr>
          <p:cNvPr id="7" name="Picture 6" descr="Image result for medway a&amp;e"/>
          <p:cNvPicPr>
            <a:picLocks noChangeAspect="1" noChangeArrowheads="1"/>
          </p:cNvPicPr>
          <p:nvPr/>
        </p:nvPicPr>
        <p:blipFill>
          <a:blip r:embed="rId4"/>
          <a:srcRect/>
          <a:stretch>
            <a:fillRect/>
          </a:stretch>
        </p:blipFill>
        <p:spPr bwMode="auto">
          <a:xfrm>
            <a:off x="5767646" y="1417638"/>
            <a:ext cx="2705100" cy="16859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Spreading the word</a:t>
            </a:r>
            <a:endParaRPr lang="en-US"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200" y="1516944"/>
            <a:ext cx="2043751" cy="138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1950" y="3429000"/>
            <a:ext cx="2159001" cy="152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72218" y="1417638"/>
            <a:ext cx="2787582" cy="495817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982212" y="1516944"/>
            <a:ext cx="2445798" cy="435026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NELA nudges</a:t>
            </a:r>
            <a:endParaRPr lang="en-US" dirty="0"/>
          </a:p>
        </p:txBody>
      </p:sp>
      <p:pic>
        <p:nvPicPr>
          <p:cNvPr id="6" name="Content Placeholder 5" descr="NELA wall.jpg"/>
          <p:cNvPicPr>
            <a:picLocks noGrp="1" noChangeAspect="1"/>
          </p:cNvPicPr>
          <p:nvPr>
            <p:ph idx="1"/>
          </p:nvPr>
        </p:nvPicPr>
        <p:blipFill>
          <a:blip r:embed="rId3"/>
          <a:srcRect t="-533" b="-533"/>
          <a:stretch>
            <a:fillRect/>
          </a:stretch>
        </p:blipFill>
        <p:spPr>
          <a:xfrm>
            <a:off x="4960745" y="4093145"/>
            <a:ext cx="3049412" cy="1677059"/>
          </a:xfrm>
        </p:spPr>
      </p:pic>
      <p:pic>
        <p:nvPicPr>
          <p:cNvPr id="4" name="Picture 3"/>
          <p:cNvPicPr>
            <a:picLocks noChangeAspect="1"/>
          </p:cNvPicPr>
          <p:nvPr/>
        </p:nvPicPr>
        <p:blipFill>
          <a:blip r:embed="rId4"/>
          <a:stretch>
            <a:fillRect/>
          </a:stretch>
        </p:blipFill>
        <p:spPr>
          <a:xfrm>
            <a:off x="1114049" y="2069346"/>
            <a:ext cx="2601888" cy="3469186"/>
          </a:xfrm>
          <a:prstGeom prst="rect">
            <a:avLst/>
          </a:prstGeom>
        </p:spPr>
      </p:pic>
      <p:pic>
        <p:nvPicPr>
          <p:cNvPr id="5" name="Picture 4"/>
          <p:cNvPicPr>
            <a:picLocks noChangeAspect="1"/>
          </p:cNvPicPr>
          <p:nvPr/>
        </p:nvPicPr>
        <p:blipFill>
          <a:blip r:embed="rId5"/>
          <a:stretch>
            <a:fillRect/>
          </a:stretch>
        </p:blipFill>
        <p:spPr>
          <a:xfrm>
            <a:off x="4828422" y="1417638"/>
            <a:ext cx="3181735" cy="238630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Team of the month</a:t>
            </a:r>
            <a:endParaRPr lang="en-US" dirty="0"/>
          </a:p>
        </p:txBody>
      </p:sp>
      <p:pic>
        <p:nvPicPr>
          <p:cNvPr id="6" name="Picture 5"/>
          <p:cNvPicPr>
            <a:picLocks noChangeAspect="1"/>
          </p:cNvPicPr>
          <p:nvPr/>
        </p:nvPicPr>
        <p:blipFill>
          <a:blip r:embed="rId3"/>
          <a:stretch>
            <a:fillRect/>
          </a:stretch>
        </p:blipFill>
        <p:spPr>
          <a:xfrm>
            <a:off x="3263336" y="1211573"/>
            <a:ext cx="3028885" cy="2271664"/>
          </a:xfrm>
          <a:prstGeom prst="rect">
            <a:avLst/>
          </a:prstGeom>
        </p:spPr>
      </p:pic>
      <p:pic>
        <p:nvPicPr>
          <p:cNvPr id="8" name="Picture 7" descr="Screen Shot 2016-09-25 at 14.21.59.png"/>
          <p:cNvPicPr>
            <a:picLocks noChangeAspect="1"/>
          </p:cNvPicPr>
          <p:nvPr/>
        </p:nvPicPr>
        <p:blipFill>
          <a:blip r:embed="rId4"/>
          <a:stretch>
            <a:fillRect/>
          </a:stretch>
        </p:blipFill>
        <p:spPr>
          <a:xfrm>
            <a:off x="457200" y="3483237"/>
            <a:ext cx="4204416" cy="2195173"/>
          </a:xfrm>
          <a:prstGeom prst="rect">
            <a:avLst/>
          </a:prstGeom>
        </p:spPr>
      </p:pic>
      <p:pic>
        <p:nvPicPr>
          <p:cNvPr id="9" name="Picture 8" descr="ChartImg.axd.jpeg"/>
          <p:cNvPicPr>
            <a:picLocks noChangeAspect="1"/>
          </p:cNvPicPr>
          <p:nvPr/>
        </p:nvPicPr>
        <p:blipFill>
          <a:blip r:embed="rId5"/>
          <a:stretch>
            <a:fillRect/>
          </a:stretch>
        </p:blipFill>
        <p:spPr>
          <a:xfrm>
            <a:off x="4619811" y="3845704"/>
            <a:ext cx="4276314" cy="183270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 it all worked?</a:t>
            </a:r>
            <a:endParaRPr lang="en-US" dirty="0"/>
          </a:p>
        </p:txBody>
      </p:sp>
      <p:pic>
        <p:nvPicPr>
          <p:cNvPr id="5" name="Picture 4"/>
          <p:cNvPicPr>
            <a:picLocks noChangeAspect="1"/>
          </p:cNvPicPr>
          <p:nvPr/>
        </p:nvPicPr>
        <p:blipFill>
          <a:blip r:embed="rId3"/>
          <a:stretch>
            <a:fillRect/>
          </a:stretch>
        </p:blipFill>
        <p:spPr>
          <a:xfrm>
            <a:off x="694494" y="3389503"/>
            <a:ext cx="4797272" cy="2317202"/>
          </a:xfrm>
          <a:prstGeom prst="rect">
            <a:avLst/>
          </a:prstGeom>
        </p:spPr>
      </p:pic>
      <p:sp>
        <p:nvSpPr>
          <p:cNvPr id="6" name="Hexagon 5"/>
          <p:cNvSpPr/>
          <p:nvPr/>
        </p:nvSpPr>
        <p:spPr>
          <a:xfrm>
            <a:off x="6262297" y="4214940"/>
            <a:ext cx="1179198" cy="990125"/>
          </a:xfrm>
          <a:prstGeom prst="hexagon">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HSMR 100.19</a:t>
            </a:r>
          </a:p>
          <a:p>
            <a:pPr algn="ctr"/>
            <a:r>
              <a:rPr lang="en-US" dirty="0" smtClean="0"/>
              <a:t>Sept 2016</a:t>
            </a:r>
            <a:endParaRPr lang="en-US" dirty="0"/>
          </a:p>
        </p:txBody>
      </p:sp>
      <p:sp>
        <p:nvSpPr>
          <p:cNvPr id="7" name="Rounded Rectangle 6"/>
          <p:cNvSpPr/>
          <p:nvPr/>
        </p:nvSpPr>
        <p:spPr>
          <a:xfrm>
            <a:off x="2093247" y="1884162"/>
            <a:ext cx="1604822" cy="1186324"/>
          </a:xfrm>
          <a:prstGeom prst="roundRect">
            <a:avLst/>
          </a:prstGeom>
          <a:solidFill>
            <a:srgbClr val="0080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Year 2 = 10%</a:t>
            </a:r>
            <a:endParaRPr lang="en-US" dirty="0"/>
          </a:p>
        </p:txBody>
      </p:sp>
      <p:sp>
        <p:nvSpPr>
          <p:cNvPr id="8" name="Rounded Rectangle 7"/>
          <p:cNvSpPr/>
          <p:nvPr/>
        </p:nvSpPr>
        <p:spPr>
          <a:xfrm>
            <a:off x="5459886" y="1884162"/>
            <a:ext cx="1604822" cy="1186324"/>
          </a:xfrm>
          <a:prstGeom prst="roundRect">
            <a:avLst/>
          </a:prstGeom>
          <a:solidFill>
            <a:srgbClr val="0080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Year 3 (to date) = 11%</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descr="C:\Users\sarah.hare\AppData\Local\Microsoft\Windows\Temporary Internet Files\Content.Outlook\ICTZWFOY\IMG_7639.png"/>
          <p:cNvPicPr>
            <a:picLocks noGrp="1"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97221" y="840071"/>
            <a:ext cx="2265891" cy="4030266"/>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flipV="1">
            <a:off x="3288115" y="3941437"/>
            <a:ext cx="418212" cy="93300"/>
          </a:xfrm>
          <a:prstGeom prst="righ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5546889" y="3941437"/>
            <a:ext cx="432446" cy="93301"/>
          </a:xfrm>
          <a:prstGeom prst="left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78190" y="598714"/>
            <a:ext cx="2800819" cy="2256490"/>
          </a:xfrm>
          <a:prstGeom prst="rect">
            <a:avLst/>
          </a:prstGeom>
        </p:spPr>
      </p:pic>
      <p:pic>
        <p:nvPicPr>
          <p:cNvPr id="8" name="Picture 7"/>
          <p:cNvPicPr>
            <a:picLocks noChangeAspect="1"/>
          </p:cNvPicPr>
          <p:nvPr/>
        </p:nvPicPr>
        <p:blipFill>
          <a:blip r:embed="rId4"/>
          <a:stretch>
            <a:fillRect/>
          </a:stretch>
        </p:blipFill>
        <p:spPr>
          <a:xfrm>
            <a:off x="6548810" y="274638"/>
            <a:ext cx="1811630" cy="3019384"/>
          </a:xfrm>
          <a:prstGeom prst="rect">
            <a:avLst/>
          </a:prstGeom>
        </p:spPr>
      </p:pic>
      <p:pic>
        <p:nvPicPr>
          <p:cNvPr id="9" name="Picture 8"/>
          <p:cNvPicPr>
            <a:picLocks noChangeAspect="1"/>
          </p:cNvPicPr>
          <p:nvPr/>
        </p:nvPicPr>
        <p:blipFill>
          <a:blip r:embed="rId5"/>
          <a:stretch>
            <a:fillRect/>
          </a:stretch>
        </p:blipFill>
        <p:spPr>
          <a:xfrm>
            <a:off x="6265731" y="3941437"/>
            <a:ext cx="2421069" cy="2278186"/>
          </a:xfrm>
          <a:prstGeom prst="rect">
            <a:avLst/>
          </a:prstGeom>
        </p:spPr>
      </p:pic>
      <p:pic>
        <p:nvPicPr>
          <p:cNvPr id="10" name="Picture 9"/>
          <p:cNvPicPr>
            <a:picLocks noChangeAspect="1"/>
          </p:cNvPicPr>
          <p:nvPr/>
        </p:nvPicPr>
        <p:blipFill>
          <a:blip r:embed="rId6"/>
          <a:stretch>
            <a:fillRect/>
          </a:stretch>
        </p:blipFill>
        <p:spPr>
          <a:xfrm>
            <a:off x="688571" y="3462424"/>
            <a:ext cx="2390438" cy="3039565"/>
          </a:xfrm>
          <a:prstGeom prst="rect">
            <a:avLst/>
          </a:prstGeom>
        </p:spPr>
      </p:pic>
      <p:sp>
        <p:nvSpPr>
          <p:cNvPr id="11" name="TextBox 10"/>
          <p:cNvSpPr txBox="1"/>
          <p:nvPr/>
        </p:nvSpPr>
        <p:spPr>
          <a:xfrm>
            <a:off x="532190" y="2855204"/>
            <a:ext cx="1693334" cy="276999"/>
          </a:xfrm>
          <a:prstGeom prst="rect">
            <a:avLst/>
          </a:prstGeom>
          <a:noFill/>
        </p:spPr>
        <p:txBody>
          <a:bodyPr wrap="square" rtlCol="0">
            <a:spAutoFit/>
          </a:bodyPr>
          <a:lstStyle/>
          <a:p>
            <a:r>
              <a:rPr lang="en-US" sz="1200" i="1" dirty="0" smtClean="0"/>
              <a:t>8</a:t>
            </a:r>
            <a:r>
              <a:rPr lang="en-US" sz="1200" i="1" baseline="30000" dirty="0" smtClean="0"/>
              <a:t>th</a:t>
            </a:r>
            <a:r>
              <a:rPr lang="en-US" sz="1200" i="1" dirty="0" smtClean="0"/>
              <a:t> April</a:t>
            </a:r>
            <a:endParaRPr lang="en-US" sz="1200" i="1" dirty="0"/>
          </a:p>
        </p:txBody>
      </p:sp>
      <p:sp>
        <p:nvSpPr>
          <p:cNvPr id="12" name="TextBox 11"/>
          <p:cNvSpPr txBox="1"/>
          <p:nvPr/>
        </p:nvSpPr>
        <p:spPr>
          <a:xfrm>
            <a:off x="6548810" y="3294022"/>
            <a:ext cx="1811630" cy="261610"/>
          </a:xfrm>
          <a:prstGeom prst="rect">
            <a:avLst/>
          </a:prstGeom>
          <a:noFill/>
        </p:spPr>
        <p:txBody>
          <a:bodyPr wrap="square" rtlCol="0">
            <a:spAutoFit/>
          </a:bodyPr>
          <a:lstStyle/>
          <a:p>
            <a:r>
              <a:rPr lang="en-US" sz="1100" i="1" dirty="0" smtClean="0"/>
              <a:t>23</a:t>
            </a:r>
            <a:r>
              <a:rPr lang="en-US" sz="1100" i="1" baseline="30000" dirty="0" smtClean="0"/>
              <a:t>rd</a:t>
            </a:r>
            <a:r>
              <a:rPr lang="en-US" sz="1100" i="1" dirty="0" smtClean="0"/>
              <a:t> April</a:t>
            </a:r>
            <a:endParaRPr lang="en-US" sz="1100" i="1" dirty="0"/>
          </a:p>
        </p:txBody>
      </p:sp>
      <p:sp>
        <p:nvSpPr>
          <p:cNvPr id="13" name="TextBox 12"/>
          <p:cNvSpPr txBox="1"/>
          <p:nvPr/>
        </p:nvSpPr>
        <p:spPr>
          <a:xfrm>
            <a:off x="5452993" y="5200952"/>
            <a:ext cx="1052683" cy="261610"/>
          </a:xfrm>
          <a:prstGeom prst="rect">
            <a:avLst/>
          </a:prstGeom>
          <a:noFill/>
        </p:spPr>
        <p:txBody>
          <a:bodyPr wrap="square" rtlCol="0">
            <a:spAutoFit/>
          </a:bodyPr>
          <a:lstStyle/>
          <a:p>
            <a:r>
              <a:rPr lang="en-US" sz="1100" i="1" dirty="0" smtClean="0"/>
              <a:t>9</a:t>
            </a:r>
            <a:r>
              <a:rPr lang="en-US" sz="1100" i="1" baseline="30000" dirty="0" smtClean="0"/>
              <a:t>th</a:t>
            </a:r>
            <a:r>
              <a:rPr lang="en-US" sz="1100" i="1" dirty="0" smtClean="0"/>
              <a:t> July</a:t>
            </a:r>
            <a:endParaRPr lang="en-US" sz="1100" i="1" dirty="0"/>
          </a:p>
        </p:txBody>
      </p:sp>
      <p:sp>
        <p:nvSpPr>
          <p:cNvPr id="14" name="TextBox 13"/>
          <p:cNvSpPr txBox="1"/>
          <p:nvPr/>
        </p:nvSpPr>
        <p:spPr>
          <a:xfrm>
            <a:off x="1378857" y="6435396"/>
            <a:ext cx="2118364" cy="261610"/>
          </a:xfrm>
          <a:prstGeom prst="rect">
            <a:avLst/>
          </a:prstGeom>
          <a:noFill/>
        </p:spPr>
        <p:txBody>
          <a:bodyPr wrap="square" rtlCol="0">
            <a:spAutoFit/>
          </a:bodyPr>
          <a:lstStyle/>
          <a:p>
            <a:r>
              <a:rPr lang="en-US" sz="1100" i="1" dirty="0" smtClean="0"/>
              <a:t>15</a:t>
            </a:r>
            <a:r>
              <a:rPr lang="en-US" sz="1100" i="1" baseline="30000" dirty="0" smtClean="0"/>
              <a:t>th</a:t>
            </a:r>
            <a:r>
              <a:rPr lang="en-US" sz="1100" i="1" dirty="0" smtClean="0"/>
              <a:t> October</a:t>
            </a:r>
            <a:endParaRPr lang="en-US" sz="1100" i="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With thanks to our Team</a:t>
            </a:r>
            <a:endParaRPr lang="en-US" dirty="0"/>
          </a:p>
        </p:txBody>
      </p:sp>
      <p:sp>
        <p:nvSpPr>
          <p:cNvPr id="5" name="Subtitle 4"/>
          <p:cNvSpPr>
            <a:spLocks noGrp="1"/>
          </p:cNvSpPr>
          <p:nvPr>
            <p:ph type="subTitle" idx="1"/>
          </p:nvPr>
        </p:nvSpPr>
        <p:spPr/>
        <p:txBody>
          <a:bodyPr>
            <a:normAutofit fontScale="32500" lnSpcReduction="20000"/>
          </a:bodyPr>
          <a:lstStyle/>
          <a:p>
            <a:r>
              <a:rPr lang="en-US" dirty="0" smtClean="0"/>
              <a:t>Neil </a:t>
            </a:r>
            <a:r>
              <a:rPr lang="en-US" dirty="0" err="1" smtClean="0"/>
              <a:t>Kukreja</a:t>
            </a:r>
            <a:endParaRPr lang="en-US" dirty="0" smtClean="0"/>
          </a:p>
          <a:p>
            <a:r>
              <a:rPr lang="en-US" dirty="0" smtClean="0"/>
              <a:t>Hayley </a:t>
            </a:r>
            <a:r>
              <a:rPr lang="en-US" dirty="0" err="1" smtClean="0"/>
              <a:t>Usmar</a:t>
            </a:r>
            <a:endParaRPr lang="en-US" dirty="0" smtClean="0"/>
          </a:p>
          <a:p>
            <a:r>
              <a:rPr lang="en-US" dirty="0" smtClean="0"/>
              <a:t>Laura Bennett</a:t>
            </a:r>
          </a:p>
          <a:p>
            <a:r>
              <a:rPr lang="en-US" dirty="0" err="1" smtClean="0"/>
              <a:t>Shouphyna</a:t>
            </a:r>
            <a:r>
              <a:rPr lang="en-US" dirty="0" smtClean="0"/>
              <a:t> Ryan</a:t>
            </a:r>
          </a:p>
          <a:p>
            <a:r>
              <a:rPr lang="en-US" dirty="0" smtClean="0"/>
              <a:t>Richard Dickson Lowe</a:t>
            </a:r>
          </a:p>
          <a:p>
            <a:r>
              <a:rPr lang="en-US" dirty="0" smtClean="0"/>
              <a:t>Anil </a:t>
            </a:r>
            <a:r>
              <a:rPr lang="en-US" dirty="0" err="1" smtClean="0"/>
              <a:t>Ghosh</a:t>
            </a:r>
            <a:endParaRPr lang="en-US" dirty="0" smtClean="0"/>
          </a:p>
          <a:p>
            <a:r>
              <a:rPr lang="en-US" dirty="0" smtClean="0"/>
              <a:t>Paul Hayden</a:t>
            </a:r>
          </a:p>
          <a:p>
            <a:r>
              <a:rPr lang="en-US" dirty="0" smtClean="0"/>
              <a:t>Fabian Sebastian</a:t>
            </a:r>
          </a:p>
          <a:p>
            <a:r>
              <a:rPr lang="en-US" dirty="0" smtClean="0"/>
              <a:t>Laura Shell</a:t>
            </a:r>
          </a:p>
          <a:p>
            <a:r>
              <a:rPr lang="en-US" dirty="0" smtClean="0"/>
              <a:t>Ann Smith</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‘special’ hospital</a:t>
            </a:r>
            <a:endParaRPr lang="en-US" dirty="0"/>
          </a:p>
        </p:txBody>
      </p:sp>
      <p:sp>
        <p:nvSpPr>
          <p:cNvPr id="3" name="Content Placeholder 2"/>
          <p:cNvSpPr>
            <a:spLocks noGrp="1"/>
          </p:cNvSpPr>
          <p:nvPr>
            <p:ph idx="1"/>
          </p:nvPr>
        </p:nvSpPr>
        <p:spPr/>
        <p:txBody>
          <a:bodyPr>
            <a:normAutofit lnSpcReduction="10000"/>
          </a:bodyPr>
          <a:lstStyle/>
          <a:p>
            <a:r>
              <a:rPr lang="en-US" dirty="0" smtClean="0"/>
              <a:t>CQC Special measures since July 2013</a:t>
            </a:r>
          </a:p>
          <a:p>
            <a:r>
              <a:rPr lang="en-US" dirty="0" smtClean="0"/>
              <a:t>Re-inspected August 2015</a:t>
            </a:r>
          </a:p>
          <a:p>
            <a:r>
              <a:rPr lang="en-US" dirty="0" smtClean="0"/>
              <a:t>CQC field work visits March 2016</a:t>
            </a:r>
          </a:p>
          <a:p>
            <a:r>
              <a:rPr lang="en-US" dirty="0" smtClean="0"/>
              <a:t>High turn over of staff at all levels</a:t>
            </a:r>
          </a:p>
          <a:p>
            <a:r>
              <a:rPr lang="en-US" dirty="0" smtClean="0"/>
              <a:t>New Executive and non executive team</a:t>
            </a:r>
          </a:p>
          <a:p>
            <a:r>
              <a:rPr lang="en-US" dirty="0" smtClean="0"/>
              <a:t>New permanent Chief Executive in May 2015</a:t>
            </a:r>
          </a:p>
          <a:p>
            <a:r>
              <a:rPr lang="en-US" dirty="0" smtClean="0"/>
              <a:t>Largest financial deficit per population in England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Medway Mortality</a:t>
            </a:r>
            <a:endParaRPr lang="en-US" dirty="0"/>
          </a:p>
        </p:txBody>
      </p:sp>
      <p:sp>
        <p:nvSpPr>
          <p:cNvPr id="3" name="Content Placeholder 2"/>
          <p:cNvSpPr>
            <a:spLocks noGrp="1"/>
          </p:cNvSpPr>
          <p:nvPr>
            <p:ph idx="1"/>
          </p:nvPr>
        </p:nvSpPr>
        <p:spPr/>
        <p:txBody>
          <a:bodyPr/>
          <a:lstStyle/>
          <a:p>
            <a:pPr>
              <a:buNone/>
            </a:pPr>
            <a:endParaRPr lang="en-US" dirty="0" smtClean="0"/>
          </a:p>
          <a:p>
            <a:pPr>
              <a:buNone/>
            </a:pPr>
            <a:endParaRPr lang="en-US" dirty="0"/>
          </a:p>
        </p:txBody>
      </p:sp>
      <p:pic>
        <p:nvPicPr>
          <p:cNvPr id="4" name="Picture 3"/>
          <p:cNvPicPr>
            <a:picLocks noChangeAspect="1"/>
          </p:cNvPicPr>
          <p:nvPr/>
        </p:nvPicPr>
        <p:blipFill>
          <a:blip r:embed="rId2"/>
          <a:stretch>
            <a:fillRect/>
          </a:stretch>
        </p:blipFill>
        <p:spPr>
          <a:xfrm>
            <a:off x="1541868" y="1239088"/>
            <a:ext cx="6060024" cy="2859703"/>
          </a:xfrm>
          <a:prstGeom prst="rect">
            <a:avLst/>
          </a:prstGeom>
        </p:spPr>
      </p:pic>
      <p:sp>
        <p:nvSpPr>
          <p:cNvPr id="5" name="Down Arrow 4"/>
          <p:cNvSpPr/>
          <p:nvPr/>
        </p:nvSpPr>
        <p:spPr>
          <a:xfrm>
            <a:off x="3720864" y="1904312"/>
            <a:ext cx="230925" cy="555095"/>
          </a:xfrm>
          <a:prstGeom prst="down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Hexagon 6"/>
          <p:cNvSpPr/>
          <p:nvPr/>
        </p:nvSpPr>
        <p:spPr>
          <a:xfrm>
            <a:off x="3720864" y="4239361"/>
            <a:ext cx="1508725" cy="1283732"/>
          </a:xfrm>
          <a:prstGeom prst="hexagon">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HSMR 120</a:t>
            </a:r>
          </a:p>
          <a:p>
            <a:pPr algn="ctr"/>
            <a:r>
              <a:rPr lang="en-US" dirty="0" smtClean="0"/>
              <a:t>Jan 2014</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Laparotomy</a:t>
            </a:r>
            <a:r>
              <a:rPr lang="en-US" dirty="0" smtClean="0"/>
              <a:t> Mortality</a:t>
            </a:r>
            <a:endParaRPr lang="en-US" dirty="0"/>
          </a:p>
        </p:txBody>
      </p:sp>
      <p:sp>
        <p:nvSpPr>
          <p:cNvPr id="3" name="Content Placeholder 2"/>
          <p:cNvSpPr>
            <a:spLocks noGrp="1"/>
          </p:cNvSpPr>
          <p:nvPr>
            <p:ph idx="1"/>
          </p:nvPr>
        </p:nvSpPr>
        <p:spPr/>
        <p:txBody>
          <a:bodyPr/>
          <a:lstStyle/>
          <a:p>
            <a:r>
              <a:rPr lang="en-US" dirty="0" smtClean="0"/>
              <a:t>Year 1 = 22%</a:t>
            </a:r>
          </a:p>
        </p:txBody>
      </p:sp>
      <p:sp>
        <p:nvSpPr>
          <p:cNvPr id="4" name="TextBox 3"/>
          <p:cNvSpPr txBox="1"/>
          <p:nvPr/>
        </p:nvSpPr>
        <p:spPr>
          <a:xfrm>
            <a:off x="1593780" y="3200192"/>
            <a:ext cx="3785226" cy="2031325"/>
          </a:xfrm>
          <a:prstGeom prst="rect">
            <a:avLst/>
          </a:prstGeom>
          <a:solidFill>
            <a:schemeClr val="accent1">
              <a:lumMod val="20000"/>
              <a:lumOff val="80000"/>
              <a:alpha val="38000"/>
            </a:schemeClr>
          </a:solidFill>
          <a:ln>
            <a:solidFill>
              <a:schemeClr val="tx1"/>
            </a:solidFill>
          </a:ln>
          <a:scene3d>
            <a:camera prst="orthographicFront"/>
            <a:lightRig rig="threePt" dir="t"/>
          </a:scene3d>
          <a:sp3d>
            <a:bevelT prst="relaxedInset"/>
            <a:bevelB/>
          </a:sp3d>
        </p:spPr>
        <p:txBody>
          <a:bodyPr wrap="square" rtlCol="0" anchor="ctr" anchorCtr="0">
            <a:spAutoFit/>
          </a:bodyPr>
          <a:lstStyle/>
          <a:p>
            <a:r>
              <a:rPr lang="en-US" b="1" smtClean="0"/>
              <a:t>Quality of care</a:t>
            </a:r>
          </a:p>
          <a:p>
            <a:r>
              <a:rPr lang="en-US" smtClean="0"/>
              <a:t>Safe</a:t>
            </a:r>
          </a:p>
          <a:p>
            <a:r>
              <a:rPr lang="en-US" smtClean="0"/>
              <a:t>Effective</a:t>
            </a:r>
          </a:p>
          <a:p>
            <a:r>
              <a:rPr lang="en-US" smtClean="0"/>
              <a:t>Efficient</a:t>
            </a:r>
          </a:p>
          <a:p>
            <a:r>
              <a:rPr lang="en-US" smtClean="0"/>
              <a:t>Patient Centered</a:t>
            </a:r>
          </a:p>
          <a:p>
            <a:r>
              <a:rPr lang="en-US" smtClean="0"/>
              <a:t>Timeliness</a:t>
            </a:r>
          </a:p>
          <a:p>
            <a:r>
              <a:rPr lang="en-US" smtClean="0"/>
              <a:t>Equitable</a:t>
            </a:r>
            <a:endParaRPr lang="en-US" dirty="0"/>
          </a:p>
        </p:txBody>
      </p:sp>
      <p:sp>
        <p:nvSpPr>
          <p:cNvPr id="6" name="Rectangle 5"/>
          <p:cNvSpPr/>
          <p:nvPr/>
        </p:nvSpPr>
        <p:spPr>
          <a:xfrm>
            <a:off x="5379006" y="3528634"/>
            <a:ext cx="1800000" cy="1200329"/>
          </a:xfrm>
          <a:prstGeom prst="rect">
            <a:avLst/>
          </a:prstGeom>
        </p:spPr>
        <p:txBody>
          <a:bodyPr wrap="square">
            <a:spAutoFit/>
          </a:bodyPr>
          <a:lstStyle/>
          <a:p>
            <a:r>
              <a:rPr lang="en-US" sz="7200" dirty="0" smtClean="0">
                <a:solidFill>
                  <a:srgbClr val="FF0000"/>
                </a:solidFill>
                <a:latin typeface="Zapf Dingbats"/>
                <a:ea typeface="Zapf Dingbats"/>
                <a:cs typeface="Zapf Dingbats"/>
              </a:rPr>
              <a:t>✗</a:t>
            </a:r>
            <a:endParaRPr lang="en-US" sz="7200"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NELA – the unloved audit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90 sets of notes outstanding at the end of Year 1</a:t>
            </a:r>
          </a:p>
          <a:p>
            <a:r>
              <a:rPr lang="en-US" dirty="0" smtClean="0"/>
              <a:t>Retrospective, inaccurate data</a:t>
            </a:r>
          </a:p>
          <a:p>
            <a:pPr>
              <a:buNone/>
            </a:pPr>
            <a:endParaRPr lang="en-US" dirty="0" smtClean="0"/>
          </a:p>
          <a:p>
            <a:r>
              <a:rPr lang="en-US" dirty="0" smtClean="0"/>
              <a:t>Chaotic, unpredictable care</a:t>
            </a:r>
          </a:p>
          <a:p>
            <a:r>
              <a:rPr lang="en-US" dirty="0" smtClean="0"/>
              <a:t>Non standardised, variable care</a:t>
            </a:r>
          </a:p>
          <a:p>
            <a:pPr>
              <a:buNone/>
            </a:pPr>
            <a:endParaRPr lang="en-US" dirty="0" smtClean="0"/>
          </a:p>
          <a:p>
            <a:r>
              <a:rPr lang="en-US" dirty="0" smtClean="0"/>
              <a:t>But probably reflected our situation</a:t>
            </a:r>
          </a:p>
          <a:p>
            <a:r>
              <a:rPr lang="en-US" dirty="0" smtClean="0"/>
              <a:t>Seen as ‘another audit’</a:t>
            </a:r>
          </a:p>
          <a:p>
            <a:r>
              <a:rPr lang="en-US" dirty="0" err="1" smtClean="0"/>
              <a:t>Anaesthetic</a:t>
            </a:r>
            <a:r>
              <a:rPr lang="en-US" dirty="0" smtClean="0"/>
              <a:t> owned  – silo working</a:t>
            </a:r>
          </a:p>
          <a:p>
            <a:pPr>
              <a:buNone/>
            </a:pP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beginning</a:t>
            </a:r>
            <a:endParaRPr lang="en-US" dirty="0"/>
          </a:p>
        </p:txBody>
      </p:sp>
      <p:sp>
        <p:nvSpPr>
          <p:cNvPr id="3" name="Content Placeholder 2"/>
          <p:cNvSpPr>
            <a:spLocks noGrp="1"/>
          </p:cNvSpPr>
          <p:nvPr>
            <p:ph idx="1"/>
          </p:nvPr>
        </p:nvSpPr>
        <p:spPr/>
        <p:txBody>
          <a:bodyPr/>
          <a:lstStyle/>
          <a:p>
            <a:r>
              <a:rPr lang="en-US" dirty="0" smtClean="0"/>
              <a:t>Poor data collection – inaccurate, untimely</a:t>
            </a:r>
          </a:p>
          <a:p>
            <a:r>
              <a:rPr lang="en-US" dirty="0" smtClean="0"/>
              <a:t>No team to ‘buy in’</a:t>
            </a:r>
          </a:p>
          <a:p>
            <a:r>
              <a:rPr lang="en-US" dirty="0" smtClean="0"/>
              <a:t>NELA – no one knew what it was about</a:t>
            </a:r>
          </a:p>
          <a:p>
            <a:r>
              <a:rPr lang="en-US" dirty="0" smtClean="0"/>
              <a:t>No clear care pathway for patients</a:t>
            </a:r>
          </a:p>
          <a:p>
            <a:r>
              <a:rPr lang="en-US" dirty="0" smtClean="0"/>
              <a:t>Poor </a:t>
            </a:r>
            <a:r>
              <a:rPr lang="en-US" dirty="0" err="1" smtClean="0"/>
              <a:t>utilisation</a:t>
            </a:r>
            <a:r>
              <a:rPr lang="en-US" dirty="0" smtClean="0"/>
              <a:t> of risk stratification</a:t>
            </a:r>
          </a:p>
          <a:p>
            <a:r>
              <a:rPr lang="en-US" dirty="0" smtClean="0"/>
              <a:t>The unloved project</a:t>
            </a:r>
          </a:p>
          <a:p>
            <a:pPr>
              <a:buNone/>
            </a:pP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list.</a:t>
            </a:r>
            <a:endParaRPr lang="en-US" dirty="0"/>
          </a:p>
        </p:txBody>
      </p:sp>
      <p:sp>
        <p:nvSpPr>
          <p:cNvPr id="3" name="Content Placeholder 2"/>
          <p:cNvSpPr>
            <a:spLocks noGrp="1"/>
          </p:cNvSpPr>
          <p:nvPr>
            <p:ph idx="1"/>
          </p:nvPr>
        </p:nvSpPr>
        <p:spPr/>
        <p:txBody>
          <a:bodyPr>
            <a:normAutofit/>
          </a:bodyPr>
          <a:lstStyle/>
          <a:p>
            <a:r>
              <a:rPr lang="en-US" dirty="0" smtClean="0"/>
              <a:t>Consultant buy in – </a:t>
            </a:r>
            <a:r>
              <a:rPr lang="en-US" sz="2595" dirty="0" err="1" smtClean="0"/>
              <a:t>Anaesthetists</a:t>
            </a:r>
            <a:r>
              <a:rPr lang="en-US" sz="2595" dirty="0" smtClean="0"/>
              <a:t> &amp; Surgeons</a:t>
            </a:r>
            <a:endParaRPr lang="en-US" dirty="0" smtClean="0"/>
          </a:p>
          <a:p>
            <a:r>
              <a:rPr lang="en-US" dirty="0" smtClean="0"/>
              <a:t>Junior Doctor buy in – </a:t>
            </a:r>
            <a:r>
              <a:rPr lang="en-US" sz="2400" dirty="0"/>
              <a:t>W</a:t>
            </a:r>
            <a:r>
              <a:rPr lang="en-US" sz="2400" dirty="0" smtClean="0"/>
              <a:t>hy should we fill in </a:t>
            </a:r>
            <a:r>
              <a:rPr lang="en-US" sz="2400" dirty="0" err="1" smtClean="0"/>
              <a:t>Nela</a:t>
            </a:r>
            <a:r>
              <a:rPr lang="en-US" sz="2400" dirty="0" smtClean="0"/>
              <a:t>? We are far too busy.</a:t>
            </a:r>
          </a:p>
          <a:p>
            <a:r>
              <a:rPr lang="en-US" dirty="0" smtClean="0"/>
              <a:t>CEPOD Theatre awareness </a:t>
            </a:r>
            <a:endParaRPr lang="en-US" sz="4000" dirty="0" smtClean="0"/>
          </a:p>
          <a:p>
            <a:r>
              <a:rPr lang="en-US" dirty="0" smtClean="0"/>
              <a:t>Nurse awareness – </a:t>
            </a:r>
            <a:r>
              <a:rPr lang="en-US" sz="2400" dirty="0" smtClean="0"/>
              <a:t>What is ELC/NELA?</a:t>
            </a:r>
            <a:endParaRPr lang="en-US" dirty="0" smtClean="0"/>
          </a:p>
          <a:p>
            <a:r>
              <a:rPr lang="en-US" dirty="0" smtClean="0"/>
              <a:t>Recognition of the sick </a:t>
            </a:r>
            <a:r>
              <a:rPr lang="en-US" dirty="0" err="1" smtClean="0"/>
              <a:t>laparotomy</a:t>
            </a:r>
            <a:r>
              <a:rPr lang="en-US" dirty="0" smtClean="0"/>
              <a:t> patient – </a:t>
            </a:r>
            <a:r>
              <a:rPr lang="en-US" sz="2400" dirty="0" smtClean="0"/>
              <a:t>They don’t look too bad, we’ll operate tomorrow maybe..</a:t>
            </a:r>
            <a:endParaRPr lang="en-US" dirty="0" smtClean="0"/>
          </a:p>
        </p:txBody>
      </p:sp>
      <p:sp>
        <p:nvSpPr>
          <p:cNvPr id="4" name="Footer Placeholder 3"/>
          <p:cNvSpPr>
            <a:spLocks noGrp="1"/>
          </p:cNvSpPr>
          <p:nvPr>
            <p:ph type="ftr" sz="quarter" idx="11"/>
          </p:nvPr>
        </p:nvSpPr>
        <p:spPr/>
        <p:txBody>
          <a:bodyPr/>
          <a:lstStyle/>
          <a:p>
            <a:r>
              <a:rPr lang="en-US" smtClean="0"/>
              <a:t>S. Hare</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from audit to QI</a:t>
            </a:r>
            <a:endParaRPr lang="en-US" dirty="0"/>
          </a:p>
        </p:txBody>
      </p:sp>
      <p:sp>
        <p:nvSpPr>
          <p:cNvPr id="3" name="Content Placeholder 2"/>
          <p:cNvSpPr>
            <a:spLocks noGrp="1"/>
          </p:cNvSpPr>
          <p:nvPr>
            <p:ph idx="1"/>
          </p:nvPr>
        </p:nvSpPr>
        <p:spPr/>
        <p:txBody>
          <a:bodyPr/>
          <a:lstStyle/>
          <a:p>
            <a:r>
              <a:rPr lang="en-US" dirty="0" smtClean="0"/>
              <a:t>Team leaders; set up of key stakeholders who can effect change</a:t>
            </a:r>
            <a:endParaRPr lang="en-US" dirty="0"/>
          </a:p>
        </p:txBody>
      </p:sp>
      <p:pic>
        <p:nvPicPr>
          <p:cNvPr id="6" name="Picture 5"/>
          <p:cNvPicPr>
            <a:picLocks noChangeAspect="1"/>
          </p:cNvPicPr>
          <p:nvPr/>
        </p:nvPicPr>
        <p:blipFill>
          <a:blip r:embed="rId2"/>
          <a:stretch>
            <a:fillRect/>
          </a:stretch>
        </p:blipFill>
        <p:spPr>
          <a:xfrm>
            <a:off x="2863571" y="2930257"/>
            <a:ext cx="3529737" cy="281064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507</TotalTime>
  <Words>2680</Words>
  <Application>Microsoft Office PowerPoint</Application>
  <PresentationFormat>On-screen Show (4:3)</PresentationFormat>
  <Paragraphs>239</Paragraphs>
  <Slides>25</Slides>
  <Notes>15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NELA, a local perspective  </vt:lpstr>
      <vt:lpstr>PowerPoint Presentation</vt:lpstr>
      <vt:lpstr>A very ‘special’ hospital</vt:lpstr>
      <vt:lpstr>Medway Mortality</vt:lpstr>
      <vt:lpstr>Laparotomy Mortality</vt:lpstr>
      <vt:lpstr>NELA – the unloved audit</vt:lpstr>
      <vt:lpstr>In the beginning</vt:lpstr>
      <vt:lpstr>Problem list.</vt:lpstr>
      <vt:lpstr>Moving from audit to QI</vt:lpstr>
      <vt:lpstr>Engaging our MDT</vt:lpstr>
      <vt:lpstr>Goals of our NELA action group </vt:lpstr>
      <vt:lpstr>Joined up thinking</vt:lpstr>
      <vt:lpstr>The Emergency Laparotomy Collaborative</vt:lpstr>
      <vt:lpstr>PowerPoint Presentation</vt:lpstr>
      <vt:lpstr>Using data to create change</vt:lpstr>
      <vt:lpstr>Learning from our data</vt:lpstr>
      <vt:lpstr>PowerPoint Presentation</vt:lpstr>
      <vt:lpstr>PowerPoint Presentation</vt:lpstr>
      <vt:lpstr>PowerPoint Presentation</vt:lpstr>
      <vt:lpstr>Spreading the word</vt:lpstr>
      <vt:lpstr>NELA nudges</vt:lpstr>
      <vt:lpstr>Team of the month</vt:lpstr>
      <vt:lpstr>Has it all worked?</vt:lpstr>
      <vt:lpstr>PowerPoint Presentation</vt:lpstr>
      <vt:lpstr>With thanks to our Team</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NELA Local perspective</dc:title>
  <dc:creator>Alexander Hare</dc:creator>
  <cp:lastModifiedBy>Eleanor Mitchell-Heggs</cp:lastModifiedBy>
  <cp:revision>26</cp:revision>
  <dcterms:created xsi:type="dcterms:W3CDTF">2017-05-02T20:20:48Z</dcterms:created>
  <dcterms:modified xsi:type="dcterms:W3CDTF">2017-05-03T16:08:26Z</dcterms:modified>
</cp:coreProperties>
</file>